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5" r:id="rId4"/>
    <p:sldId id="275" r:id="rId5"/>
    <p:sldId id="284" r:id="rId6"/>
    <p:sldId id="267" r:id="rId7"/>
    <p:sldId id="278" r:id="rId8"/>
    <p:sldId id="279" r:id="rId9"/>
    <p:sldId id="282" r:id="rId10"/>
    <p:sldId id="283" r:id="rId11"/>
    <p:sldId id="280" r:id="rId12"/>
    <p:sldId id="285" r:id="rId13"/>
    <p:sldId id="281" r:id="rId14"/>
    <p:sldId id="286" r:id="rId15"/>
    <p:sldId id="290" r:id="rId16"/>
    <p:sldId id="288" r:id="rId17"/>
    <p:sldId id="289" r:id="rId18"/>
    <p:sldId id="287" r:id="rId19"/>
    <p:sldId id="263" r:id="rId20"/>
    <p:sldId id="264" r:id="rId21"/>
  </p:sldIdLst>
  <p:sldSz cx="12192000" cy="6858000"/>
  <p:notesSz cx="6858000" cy="9144000"/>
  <p:embeddedFontLs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yeongJun Jeong" initials="BJ" lastIdx="1" clrIdx="0">
    <p:extLst>
      <p:ext uri="{19B8F6BF-5375-455C-9EA6-DF929625EA0E}">
        <p15:presenceInfo xmlns:p15="http://schemas.microsoft.com/office/powerpoint/2012/main" userId="6415cc1b543a27b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CBCBCB"/>
    <a:srgbClr val="595959"/>
    <a:srgbClr val="64DECF"/>
    <a:srgbClr val="26B0A0"/>
    <a:srgbClr val="2E75B6"/>
    <a:srgbClr val="F8F8F8"/>
    <a:srgbClr val="1EA4A5"/>
    <a:srgbClr val="0E8080"/>
    <a:srgbClr val="EFFD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21:03:45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0 387 24575,'2'8'0,"0"-1"0,0 1 0,0-1 0,1 0 0,0 0 0,0 0 0,1 0 0,0 0 0,0-1 0,1 0 0,8 10 0,19 31 0,-17-13 0,-2 0 0,-1 1 0,7 42 0,21 58 0,-40-135 0,0 1 0,0-1 0,0 1 0,1-1 0,-1 1 0,0-1 0,0 1 0,1-1 0,-1 0 0,0 1 0,0-1 0,1 1 0,-1-1 0,0 0 0,1 1 0,-1-1 0,0 0 0,1 1 0,-1-1 0,1 0 0,-1 0 0,1 1 0,-1-1 0,1 0 0,-1 0 0,1 0 0,-1 0 0,0 0 0,1 0 0,-1 0 0,1 1 0,-1-1 0,1-1 0,-1 1 0,1 0 0,-1 0 0,1 0 0,-1 0 0,1 0 0,-1 0 0,1 0 0,-1-1 0,1 1 0,-1 0 0,1 0 0,-1-1 0,0 1 0,1 0 0,-1-1 0,0 1 0,1 0 0,-1-1 0,0 1 0,1 0 0,-1-2 0,24-30 0,-17 22 0,25-31 0,1 2 0,3 1 0,1 1 0,1 2 0,54-36 0,225-131 0,-292 187 0,286-160 120,-231 135-863,168-58 1,-209 87-6084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21:03:48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0 387 24575,'2'8'0,"0"-1"0,0 1 0,0-1 0,1 0 0,0 0 0,0 0 0,1 0 0,0 0 0,0-1 0,1 0 0,8 10 0,19 31 0,-17-13 0,-2 0 0,-1 1 0,7 42 0,21 58 0,-40-135 0,0 1 0,0-1 0,0 1 0,1-1 0,-1 1 0,0-1 0,0 1 0,1-1 0,-1 0 0,0 1 0,0-1 0,1 1 0,-1-1 0,0 0 0,1 1 0,-1-1 0,0 0 0,1 1 0,-1-1 0,1 0 0,-1 0 0,1 1 0,-1-1 0,1 0 0,-1 0 0,1 0 0,-1 0 0,0 0 0,1 0 0,-1 0 0,1 1 0,-1-1 0,1-1 0,-1 1 0,1 0 0,-1 0 0,1 0 0,-1 0 0,1 0 0,-1 0 0,1 0 0,-1-1 0,1 1 0,-1 0 0,1 0 0,-1-1 0,0 1 0,1 0 0,-1-1 0,0 1 0,1 0 0,-1-1 0,0 1 0,1 0 0,-1-2 0,24-30 0,-17 22 0,25-31 0,1 2 0,3 1 0,1 1 0,1 2 0,54-36 0,225-131 0,-292 187 0,286-160 120,-231 135-863,168-58 1,-209 87-6084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86B229-1E1E-4D90-AD19-5BDFF53CA0F9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4C06E7-F461-4B87-921A-D851FD2C73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890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온</a:t>
            </a:r>
            <a:r>
              <a:rPr lang="en-US" altLang="ko-KR"/>
              <a:t>/</a:t>
            </a:r>
            <a:r>
              <a:rPr lang="ko-KR" altLang="en-US"/>
              <a:t>습도 예측을 왜 할까</a:t>
            </a:r>
          </a:p>
          <a:p>
            <a:pPr>
              <a:defRPr/>
            </a:pPr>
            <a:r>
              <a:rPr lang="ko-KR" altLang="en-US"/>
              <a:t>스마트팜 모델링 왜할까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스마트팜 필요성 빠르게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E6A2722-AB11-40E3-B1D6-78DF2511949B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04987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온</a:t>
            </a:r>
            <a:r>
              <a:rPr lang="en-US" altLang="ko-KR"/>
              <a:t>/</a:t>
            </a:r>
            <a:r>
              <a:rPr lang="ko-KR" altLang="en-US"/>
              <a:t>습도 예측을 왜 할까</a:t>
            </a:r>
          </a:p>
          <a:p>
            <a:pPr>
              <a:defRPr/>
            </a:pPr>
            <a:r>
              <a:rPr lang="ko-KR" altLang="en-US"/>
              <a:t>스마트팜 모델링 왜할까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스마트팜 필요성 빠르게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E6A2722-AB11-40E3-B1D6-78DF2511949B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2145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온</a:t>
            </a:r>
            <a:r>
              <a:rPr lang="en-US" altLang="ko-KR"/>
              <a:t>/</a:t>
            </a:r>
            <a:r>
              <a:rPr lang="ko-KR" altLang="en-US"/>
              <a:t>습도 예측을 왜 할까</a:t>
            </a:r>
          </a:p>
          <a:p>
            <a:pPr>
              <a:defRPr/>
            </a:pPr>
            <a:r>
              <a:rPr lang="ko-KR" altLang="en-US"/>
              <a:t>스마트팜 모델링 왜할까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스마트팜 필요성 빠르게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E6A2722-AB11-40E3-B1D6-78DF2511949B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8866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온</a:t>
            </a:r>
            <a:r>
              <a:rPr lang="en-US" altLang="ko-KR"/>
              <a:t>/</a:t>
            </a:r>
            <a:r>
              <a:rPr lang="ko-KR" altLang="en-US"/>
              <a:t>습도 예측을 왜 할까</a:t>
            </a:r>
          </a:p>
          <a:p>
            <a:pPr>
              <a:defRPr/>
            </a:pPr>
            <a:r>
              <a:rPr lang="ko-KR" altLang="en-US"/>
              <a:t>스마트팜 모델링 왜할까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스마트팜 필요성 빠르게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E6A2722-AB11-40E3-B1D6-78DF2511949B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8292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온</a:t>
            </a:r>
            <a:r>
              <a:rPr lang="en-US" altLang="ko-KR"/>
              <a:t>/</a:t>
            </a:r>
            <a:r>
              <a:rPr lang="ko-KR" altLang="en-US"/>
              <a:t>습도 예측을 왜 할까</a:t>
            </a:r>
          </a:p>
          <a:p>
            <a:pPr>
              <a:defRPr/>
            </a:pPr>
            <a:r>
              <a:rPr lang="ko-KR" altLang="en-US"/>
              <a:t>스마트팜 모델링 왜할까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스마트팜 필요성 빠르게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E6A2722-AB11-40E3-B1D6-78DF2511949B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4759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온</a:t>
            </a:r>
            <a:r>
              <a:rPr lang="en-US" altLang="ko-KR"/>
              <a:t>/</a:t>
            </a:r>
            <a:r>
              <a:rPr lang="ko-KR" altLang="en-US"/>
              <a:t>습도 예측을 왜 할까</a:t>
            </a:r>
          </a:p>
          <a:p>
            <a:pPr>
              <a:defRPr/>
            </a:pPr>
            <a:r>
              <a:rPr lang="ko-KR" altLang="en-US"/>
              <a:t>스마트팜 모델링 왜할까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스마트팜 필요성 빠르게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E6A2722-AB11-40E3-B1D6-78DF2511949B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9039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온</a:t>
            </a:r>
            <a:r>
              <a:rPr lang="en-US" altLang="ko-KR"/>
              <a:t>/</a:t>
            </a:r>
            <a:r>
              <a:rPr lang="ko-KR" altLang="en-US"/>
              <a:t>습도 예측을 왜 할까</a:t>
            </a:r>
          </a:p>
          <a:p>
            <a:pPr>
              <a:defRPr/>
            </a:pPr>
            <a:r>
              <a:rPr lang="ko-KR" altLang="en-US"/>
              <a:t>스마트팜 모델링 왜할까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스마트팜 필요성 빠르게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E6A2722-AB11-40E3-B1D6-78DF2511949B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1026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온</a:t>
            </a:r>
            <a:r>
              <a:rPr lang="en-US" altLang="ko-KR"/>
              <a:t>/</a:t>
            </a:r>
            <a:r>
              <a:rPr lang="ko-KR" altLang="en-US"/>
              <a:t>습도 예측을 왜 할까</a:t>
            </a:r>
          </a:p>
          <a:p>
            <a:pPr>
              <a:defRPr/>
            </a:pPr>
            <a:r>
              <a:rPr lang="ko-KR" altLang="en-US"/>
              <a:t>스마트팜 모델링 왜할까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스마트팜 필요성 빠르게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E6A2722-AB11-40E3-B1D6-78DF2511949B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3350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온</a:t>
            </a:r>
            <a:r>
              <a:rPr lang="en-US" altLang="ko-KR"/>
              <a:t>/</a:t>
            </a:r>
            <a:r>
              <a:rPr lang="ko-KR" altLang="en-US"/>
              <a:t>습도 예측을 왜 할까</a:t>
            </a:r>
          </a:p>
          <a:p>
            <a:pPr>
              <a:defRPr/>
            </a:pPr>
            <a:r>
              <a:rPr lang="ko-KR" altLang="en-US"/>
              <a:t>스마트팜 모델링 왜할까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스마트팜 필요성 빠르게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E6A2722-AB11-40E3-B1D6-78DF2511949B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4712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온</a:t>
            </a:r>
            <a:r>
              <a:rPr lang="en-US" altLang="ko-KR"/>
              <a:t>/</a:t>
            </a:r>
            <a:r>
              <a:rPr lang="ko-KR" altLang="en-US"/>
              <a:t>습도 예측을 왜 할까</a:t>
            </a:r>
          </a:p>
          <a:p>
            <a:pPr>
              <a:defRPr/>
            </a:pPr>
            <a:r>
              <a:rPr lang="ko-KR" altLang="en-US"/>
              <a:t>스마트팜 모델링 왜할까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스마트팜 필요성 빠르게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E6A2722-AB11-40E3-B1D6-78DF2511949B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711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온</a:t>
            </a:r>
            <a:r>
              <a:rPr lang="en-US" altLang="ko-KR"/>
              <a:t>/</a:t>
            </a:r>
            <a:r>
              <a:rPr lang="ko-KR" altLang="en-US"/>
              <a:t>습도 예측을 왜 할까</a:t>
            </a:r>
          </a:p>
          <a:p>
            <a:pPr>
              <a:defRPr/>
            </a:pPr>
            <a:r>
              <a:rPr lang="ko-KR" altLang="en-US"/>
              <a:t>스마트팜 모델링 왜할까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스마트팜 필요성 빠르게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E6A2722-AB11-40E3-B1D6-78DF2511949B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0132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온</a:t>
            </a:r>
            <a:r>
              <a:rPr lang="en-US" altLang="ko-KR"/>
              <a:t>/</a:t>
            </a:r>
            <a:r>
              <a:rPr lang="ko-KR" altLang="en-US"/>
              <a:t>습도 예측을 왜 할까</a:t>
            </a:r>
          </a:p>
          <a:p>
            <a:pPr>
              <a:defRPr/>
            </a:pPr>
            <a:r>
              <a:rPr lang="ko-KR" altLang="en-US"/>
              <a:t>스마트팜 모델링 왜할까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스마트팜 필요성 빠르게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E6A2722-AB11-40E3-B1D6-78DF2511949B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3749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온</a:t>
            </a:r>
            <a:r>
              <a:rPr lang="en-US" altLang="ko-KR"/>
              <a:t>/</a:t>
            </a:r>
            <a:r>
              <a:rPr lang="ko-KR" altLang="en-US"/>
              <a:t>습도 예측을 왜 할까</a:t>
            </a:r>
          </a:p>
          <a:p>
            <a:pPr>
              <a:defRPr/>
            </a:pPr>
            <a:r>
              <a:rPr lang="ko-KR" altLang="en-US"/>
              <a:t>스마트팜 모델링 왜할까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스마트팜 필요성 빠르게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E6A2722-AB11-40E3-B1D6-78DF2511949B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4496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온</a:t>
            </a:r>
            <a:r>
              <a:rPr lang="en-US" altLang="ko-KR"/>
              <a:t>/</a:t>
            </a:r>
            <a:r>
              <a:rPr lang="ko-KR" altLang="en-US"/>
              <a:t>습도 예측을 왜 할까</a:t>
            </a:r>
          </a:p>
          <a:p>
            <a:pPr>
              <a:defRPr/>
            </a:pPr>
            <a:r>
              <a:rPr lang="ko-KR" altLang="en-US"/>
              <a:t>스마트팜 모델링 왜할까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스마트팜 필요성 빠르게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E6A2722-AB11-40E3-B1D6-78DF2511949B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8284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6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7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1A2CC-AD33-4BEB-BEDF-7117FCB0AF3A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27.png"/><Relationship Id="rId4" Type="http://schemas.openxmlformats.org/officeDocument/2006/relationships/customXml" Target="../ink/ink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2.jpeg"/><Relationship Id="rId10" Type="http://schemas.openxmlformats.org/officeDocument/2006/relationships/image" Target="../media/image23.jpe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EF3C75C-8B9F-8024-7640-F774680DF800}"/>
              </a:ext>
            </a:extLst>
          </p:cNvPr>
          <p:cNvSpPr/>
          <p:nvPr/>
        </p:nvSpPr>
        <p:spPr>
          <a:xfrm>
            <a:off x="0" y="0"/>
            <a:ext cx="12213771" cy="3452265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87318"/>
            <a:ext cx="12213771" cy="27068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385100" y="681503"/>
            <a:ext cx="79496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디지털 트윈을 활용한 </a:t>
            </a:r>
          </a:p>
          <a:p>
            <a:r>
              <a:rPr lang="ko-KR" altLang="en-US" sz="4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원격 모니터링 및 관리 자동화 </a:t>
            </a:r>
          </a:p>
          <a:p>
            <a:r>
              <a:rPr lang="ko-KR" altLang="en-US" sz="44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스마트팜</a:t>
            </a:r>
            <a:r>
              <a:rPr lang="ko-KR" altLang="en-US" sz="4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 시스템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385100" y="282812"/>
            <a:ext cx="309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한밭대학교 컴퓨터공학과</a:t>
            </a:r>
          </a:p>
        </p:txBody>
      </p:sp>
      <p:grpSp>
        <p:nvGrpSpPr>
          <p:cNvPr id="3" name="그룹 1002">
            <a:extLst>
              <a:ext uri="{FF2B5EF4-FFF2-40B4-BE49-F238E27FC236}">
                <a16:creationId xmlns:a16="http://schemas.microsoft.com/office/drawing/2014/main" id="{13981E11-576A-A6BD-25A3-956A308F5C30}"/>
              </a:ext>
            </a:extLst>
          </p:cNvPr>
          <p:cNvGrpSpPr/>
          <p:nvPr/>
        </p:nvGrpSpPr>
        <p:grpSpPr>
          <a:xfrm>
            <a:off x="658026" y="4352115"/>
            <a:ext cx="3717864" cy="45719"/>
            <a:chOff x="1101697" y="7421377"/>
            <a:chExt cx="3717864" cy="35800"/>
          </a:xfrm>
        </p:grpSpPr>
        <p:pic>
          <p:nvPicPr>
            <p:cNvPr id="4" name="Object 8">
              <a:extLst>
                <a:ext uri="{FF2B5EF4-FFF2-40B4-BE49-F238E27FC236}">
                  <a16:creationId xmlns:a16="http://schemas.microsoft.com/office/drawing/2014/main" id="{0A5CE31A-1A0B-41FA-1E8F-45A808C93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01697" y="7421377"/>
              <a:ext cx="3717864" cy="35800"/>
            </a:xfrm>
            <a:prstGeom prst="rect">
              <a:avLst/>
            </a:prstGeom>
          </p:spPr>
        </p:pic>
      </p:grpSp>
      <p:sp>
        <p:nvSpPr>
          <p:cNvPr id="5" name="Object 7">
            <a:extLst>
              <a:ext uri="{FF2B5EF4-FFF2-40B4-BE49-F238E27FC236}">
                <a16:creationId xmlns:a16="http://schemas.microsoft.com/office/drawing/2014/main" id="{D1D413B7-3807-C9AC-B45E-1ED8DC57711C}"/>
              </a:ext>
            </a:extLst>
          </p:cNvPr>
          <p:cNvSpPr txBox="1"/>
          <p:nvPr/>
        </p:nvSpPr>
        <p:spPr>
          <a:xfrm>
            <a:off x="556424" y="4522302"/>
            <a:ext cx="6709344" cy="124649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2500" b="1" dirty="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/>
              </a:rPr>
              <a:t>20191788</a:t>
            </a:r>
            <a:r>
              <a:rPr lang="ko-KR" altLang="en-US" sz="2500" b="1" dirty="0"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/>
              </a:rPr>
              <a:t>	 정병준</a:t>
            </a:r>
          </a:p>
          <a:p>
            <a:pPr algn="just">
              <a:defRPr/>
            </a:pPr>
            <a:r>
              <a:rPr lang="en-US" altLang="ko-KR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20191731</a:t>
            </a:r>
            <a:r>
              <a:rPr lang="ko-KR" altLang="en-US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 박민규</a:t>
            </a:r>
          </a:p>
          <a:p>
            <a:pPr lvl="0">
              <a:defRPr/>
            </a:pPr>
            <a:r>
              <a:rPr lang="en-US" altLang="ko-KR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20202366</a:t>
            </a:r>
            <a:r>
              <a:rPr lang="ko-KR" altLang="en-US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 윤나은</a:t>
            </a:r>
          </a:p>
        </p:txBody>
      </p:sp>
      <p:grpSp>
        <p:nvGrpSpPr>
          <p:cNvPr id="9" name="그룹 1002">
            <a:extLst>
              <a:ext uri="{FF2B5EF4-FFF2-40B4-BE49-F238E27FC236}">
                <a16:creationId xmlns:a16="http://schemas.microsoft.com/office/drawing/2014/main" id="{9F42342F-2AB4-CC48-C6F1-6F3627873032}"/>
              </a:ext>
            </a:extLst>
          </p:cNvPr>
          <p:cNvGrpSpPr/>
          <p:nvPr/>
        </p:nvGrpSpPr>
        <p:grpSpPr>
          <a:xfrm>
            <a:off x="626763" y="5883346"/>
            <a:ext cx="3717864" cy="45719"/>
            <a:chOff x="1101697" y="7421377"/>
            <a:chExt cx="3717864" cy="35800"/>
          </a:xfrm>
        </p:grpSpPr>
        <p:pic>
          <p:nvPicPr>
            <p:cNvPr id="13" name="Object 8">
              <a:extLst>
                <a:ext uri="{FF2B5EF4-FFF2-40B4-BE49-F238E27FC236}">
                  <a16:creationId xmlns:a16="http://schemas.microsoft.com/office/drawing/2014/main" id="{C35ADE93-EB54-E3E5-7055-5C29DD672B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01697" y="7421377"/>
              <a:ext cx="3717864" cy="3580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344C78D-13BC-5026-7BB6-17A4515A310F}"/>
              </a:ext>
            </a:extLst>
          </p:cNvPr>
          <p:cNvSpPr txBox="1"/>
          <p:nvPr/>
        </p:nvSpPr>
        <p:spPr>
          <a:xfrm>
            <a:off x="385100" y="2863125"/>
            <a:ext cx="30921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중간발표</a:t>
            </a:r>
          </a:p>
        </p:txBody>
      </p:sp>
    </p:spTree>
    <p:extLst>
      <p:ext uri="{BB962C8B-B14F-4D97-AF65-F5344CB8AC3E}">
        <p14:creationId xmlns:p14="http://schemas.microsoft.com/office/powerpoint/2010/main" val="2804073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557399" y="340624"/>
            <a:ext cx="542853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/>
              </a:rPr>
              <a:t>스마트팜</a:t>
            </a:r>
            <a:r>
              <a:rPr lang="ko-KR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/>
              </a:rPr>
              <a:t> 커스텀 제어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1D870AF-EBEB-A0B2-9F99-E0BC0304F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99" y="1310642"/>
            <a:ext cx="7382905" cy="1476581"/>
          </a:xfrm>
          <a:prstGeom prst="rect">
            <a:avLst/>
          </a:prstGeom>
        </p:spPr>
      </p:pic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DE3141CB-457F-E313-7786-FDD457651A65}"/>
              </a:ext>
            </a:extLst>
          </p:cNvPr>
          <p:cNvSpPr/>
          <p:nvPr/>
        </p:nvSpPr>
        <p:spPr>
          <a:xfrm flipV="1">
            <a:off x="7552268" y="2396065"/>
            <a:ext cx="113114" cy="97512"/>
          </a:xfrm>
          <a:prstGeom prst="triangl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080546-945A-A8CA-6D98-DC15C3D18EB4}"/>
              </a:ext>
            </a:extLst>
          </p:cNvPr>
          <p:cNvSpPr txBox="1"/>
          <p:nvPr/>
        </p:nvSpPr>
        <p:spPr>
          <a:xfrm>
            <a:off x="557399" y="2997200"/>
            <a:ext cx="7917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사용자가 원하는 비닐하우스 환경을 설정할 수 있도록 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063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74" name="그룹 73"/>
          <p:cNvGrpSpPr/>
          <p:nvPr/>
        </p:nvGrpSpPr>
        <p:grpSpPr>
          <a:xfrm>
            <a:off x="557400" y="166097"/>
            <a:ext cx="5990156" cy="830997"/>
            <a:chOff x="3819245" y="188165"/>
            <a:chExt cx="5990156" cy="830997"/>
          </a:xfrm>
        </p:grpSpPr>
        <p:sp>
          <p:nvSpPr>
            <p:cNvPr id="75" name="직사각형 74"/>
            <p:cNvSpPr/>
            <p:nvPr/>
          </p:nvSpPr>
          <p:spPr>
            <a:xfrm>
              <a:off x="4620687" y="326664"/>
              <a:ext cx="518871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3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/>
                </a:rPr>
                <a:t>진행상황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800" b="1" dirty="0">
                  <a:solidFill>
                    <a:srgbClr val="64DECF"/>
                  </a:solidFill>
                  <a:latin typeface="맑은 고딕"/>
                  <a:ea typeface="맑은 고딕"/>
                  <a:cs typeface="KoPubWorld돋움체 Bold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맑은 고딕"/>
                <a:ea typeface="맑은 고딕"/>
                <a:cs typeface="KoPubWorld돋움체 Bold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4124152-E7A5-4B2D-0A48-88DDA3BDB3CD}"/>
              </a:ext>
            </a:extLst>
          </p:cNvPr>
          <p:cNvSpPr txBox="1"/>
          <p:nvPr/>
        </p:nvSpPr>
        <p:spPr>
          <a:xfrm>
            <a:off x="756139" y="1402701"/>
            <a:ext cx="99353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온</a:t>
            </a:r>
            <a:r>
              <a:rPr lang="en-US" altLang="ko-KR" dirty="0"/>
              <a:t>/</a:t>
            </a:r>
            <a:r>
              <a:rPr lang="ko-KR" altLang="en-US" dirty="0"/>
              <a:t>습도 예측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외부 온</a:t>
            </a:r>
            <a:r>
              <a:rPr lang="en-US" altLang="ko-KR" dirty="0"/>
              <a:t>/</a:t>
            </a:r>
            <a:r>
              <a:rPr lang="ko-KR" altLang="en-US" dirty="0"/>
              <a:t>습도만 가지고 내부 온</a:t>
            </a:r>
            <a:r>
              <a:rPr lang="en-US" altLang="ko-KR" dirty="0"/>
              <a:t>/</a:t>
            </a:r>
            <a:r>
              <a:rPr lang="ko-KR" altLang="en-US" dirty="0"/>
              <a:t>습도를 예측하는 한계가 있음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구름이 있거나</a:t>
            </a:r>
            <a:r>
              <a:rPr lang="en-US" altLang="ko-KR" dirty="0"/>
              <a:t>, </a:t>
            </a:r>
            <a:r>
              <a:rPr lang="ko-KR" altLang="en-US" dirty="0"/>
              <a:t>우천이 내릴 때</a:t>
            </a:r>
            <a:r>
              <a:rPr lang="en-US" altLang="ko-KR" dirty="0"/>
              <a:t>, </a:t>
            </a:r>
            <a:r>
              <a:rPr lang="ko-KR" altLang="en-US" dirty="0"/>
              <a:t>풍력이 강할 때 정확도가 떨어지는 경우가 발생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4064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74" name="그룹 73"/>
          <p:cNvGrpSpPr/>
          <p:nvPr/>
        </p:nvGrpSpPr>
        <p:grpSpPr>
          <a:xfrm>
            <a:off x="557400" y="166097"/>
            <a:ext cx="5990156" cy="830997"/>
            <a:chOff x="3819245" y="188165"/>
            <a:chExt cx="5990156" cy="830997"/>
          </a:xfrm>
        </p:grpSpPr>
        <p:sp>
          <p:nvSpPr>
            <p:cNvPr id="75" name="직사각형 74"/>
            <p:cNvSpPr/>
            <p:nvPr/>
          </p:nvSpPr>
          <p:spPr>
            <a:xfrm>
              <a:off x="4620687" y="326664"/>
              <a:ext cx="518871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3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/>
                </a:rPr>
                <a:t>진행상황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800" b="1" dirty="0">
                  <a:solidFill>
                    <a:srgbClr val="64DECF"/>
                  </a:solidFill>
                  <a:latin typeface="맑은 고딕"/>
                  <a:ea typeface="맑은 고딕"/>
                  <a:cs typeface="KoPubWorld돋움체 Bold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맑은 고딕"/>
                <a:ea typeface="맑은 고딕"/>
                <a:cs typeface="KoPubWorld돋움체 Bold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DFEAB2E-B6A3-CEC8-8043-0C4C670B7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05" y="1276017"/>
            <a:ext cx="4820323" cy="47631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3E162F-4CC0-CE13-1B0F-C78EA5510390}"/>
              </a:ext>
            </a:extLst>
          </p:cNvPr>
          <p:cNvSpPr txBox="1"/>
          <p:nvPr/>
        </p:nvSpPr>
        <p:spPr>
          <a:xfrm>
            <a:off x="2034816" y="3847484"/>
            <a:ext cx="309879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/>
              <a:t>개폐기 작동 상태 시각화</a:t>
            </a:r>
            <a:endParaRPr lang="ko-KR" altLang="en-US" sz="17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274DB7-E336-385A-9CB2-D80090544D29}"/>
              </a:ext>
            </a:extLst>
          </p:cNvPr>
          <p:cNvSpPr txBox="1"/>
          <p:nvPr/>
        </p:nvSpPr>
        <p:spPr>
          <a:xfrm>
            <a:off x="2034816" y="3075057"/>
            <a:ext cx="309879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/>
              <a:t>급수</a:t>
            </a:r>
            <a:r>
              <a:rPr lang="en-US" altLang="ko-KR" sz="1700" b="1" dirty="0"/>
              <a:t>/</a:t>
            </a:r>
            <a:r>
              <a:rPr lang="ko-KR" altLang="en-US" sz="1700" b="1" dirty="0"/>
              <a:t>조명 작동 상태 시각화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CC1974-61AE-61C2-93C1-7B372F989D65}"/>
              </a:ext>
            </a:extLst>
          </p:cNvPr>
          <p:cNvSpPr txBox="1"/>
          <p:nvPr/>
        </p:nvSpPr>
        <p:spPr>
          <a:xfrm>
            <a:off x="2034816" y="2302630"/>
            <a:ext cx="309879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 err="1"/>
              <a:t>스마트팜</a:t>
            </a:r>
            <a:r>
              <a:rPr lang="ko-KR" altLang="en-US" sz="1700" b="1" dirty="0"/>
              <a:t> 수동</a:t>
            </a:r>
            <a:r>
              <a:rPr lang="en-US" altLang="ko-KR" sz="1700" b="1" dirty="0"/>
              <a:t>/</a:t>
            </a:r>
            <a:r>
              <a:rPr lang="ko-KR" altLang="en-US" sz="1700" b="1" dirty="0"/>
              <a:t>자동 제어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6426E5-29D8-788F-4A47-4FC31448EE91}"/>
              </a:ext>
            </a:extLst>
          </p:cNvPr>
          <p:cNvSpPr txBox="1"/>
          <p:nvPr/>
        </p:nvSpPr>
        <p:spPr>
          <a:xfrm>
            <a:off x="2034816" y="4619608"/>
            <a:ext cx="309879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/>
              <a:t>내부 온</a:t>
            </a:r>
            <a:r>
              <a:rPr lang="en-US" altLang="ko-KR" sz="1700" b="1" dirty="0"/>
              <a:t>/</a:t>
            </a:r>
            <a:r>
              <a:rPr lang="ko-KR" altLang="en-US" sz="1700" b="1" dirty="0"/>
              <a:t>습도 예측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2D3DA2-55CB-DA01-F43A-0286B2DE773F}"/>
              </a:ext>
            </a:extLst>
          </p:cNvPr>
          <p:cNvSpPr txBox="1"/>
          <p:nvPr/>
        </p:nvSpPr>
        <p:spPr>
          <a:xfrm>
            <a:off x="2034816" y="5380072"/>
            <a:ext cx="309879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/>
              <a:t>안드로이드 기반 </a:t>
            </a:r>
            <a:r>
              <a:rPr lang="en-US" altLang="ko-KR" sz="1700" b="1" dirty="0"/>
              <a:t>UI/UX</a:t>
            </a:r>
            <a:endParaRPr lang="ko-KR" altLang="en-US" sz="17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18BECBFB-327B-A648-5725-F9878A1AFBC5}"/>
                  </a:ext>
                </a:extLst>
              </p14:cNvPr>
              <p14:cNvContentPartPr/>
              <p14:nvPr/>
            </p14:nvContentPartPr>
            <p14:xfrm>
              <a:off x="1913253" y="2172120"/>
              <a:ext cx="546840" cy="30672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18BECBFB-327B-A648-5725-F9878A1AFBC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04253" y="2163480"/>
                <a:ext cx="56448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20EFC301-E778-50DB-CE3E-DEB11D8F41E0}"/>
                  </a:ext>
                </a:extLst>
              </p14:cNvPr>
              <p14:cNvContentPartPr/>
              <p14:nvPr/>
            </p14:nvContentPartPr>
            <p14:xfrm>
              <a:off x="1913253" y="2935496"/>
              <a:ext cx="546840" cy="30672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20EFC301-E778-50DB-CE3E-DEB11D8F41E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04253" y="2926856"/>
                <a:ext cx="564480" cy="32436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D0A5B962-C673-9E6D-BBB7-0C515D49C0DF}"/>
              </a:ext>
            </a:extLst>
          </p:cNvPr>
          <p:cNvSpPr txBox="1"/>
          <p:nvPr/>
        </p:nvSpPr>
        <p:spPr>
          <a:xfrm>
            <a:off x="5740400" y="1556160"/>
            <a:ext cx="57996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개폐기 작동 상태 시각화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진동 센서를 이용한 모터의 </a:t>
            </a:r>
            <a:r>
              <a:rPr lang="ko-KR" altLang="en-US" dirty="0" err="1">
                <a:sym typeface="Wingdings" panose="05000000000000000000" pitchFamily="2" charset="2"/>
              </a:rPr>
              <a:t>회전수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상태 확인 진행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전류계를 이용한 토크 측정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내부 온</a:t>
            </a:r>
            <a:r>
              <a:rPr lang="en-US" altLang="ko-KR" dirty="0">
                <a:sym typeface="Wingdings" panose="05000000000000000000" pitchFamily="2" charset="2"/>
              </a:rPr>
              <a:t>/</a:t>
            </a:r>
            <a:r>
              <a:rPr lang="ko-KR" altLang="en-US" dirty="0">
                <a:sym typeface="Wingdings" panose="05000000000000000000" pitchFamily="2" charset="2"/>
              </a:rPr>
              <a:t>습도 예측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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/>
              <a:t>안</a:t>
            </a:r>
          </a:p>
        </p:txBody>
      </p:sp>
    </p:spTree>
    <p:extLst>
      <p:ext uri="{BB962C8B-B14F-4D97-AF65-F5344CB8AC3E}">
        <p14:creationId xmlns:p14="http://schemas.microsoft.com/office/powerpoint/2010/main" val="188817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74" name="그룹 73"/>
          <p:cNvGrpSpPr/>
          <p:nvPr/>
        </p:nvGrpSpPr>
        <p:grpSpPr>
          <a:xfrm>
            <a:off x="557400" y="166097"/>
            <a:ext cx="5990156" cy="830997"/>
            <a:chOff x="3819245" y="188165"/>
            <a:chExt cx="5990156" cy="830997"/>
          </a:xfrm>
        </p:grpSpPr>
        <p:sp>
          <p:nvSpPr>
            <p:cNvPr id="75" name="직사각형 74"/>
            <p:cNvSpPr/>
            <p:nvPr/>
          </p:nvSpPr>
          <p:spPr>
            <a:xfrm>
              <a:off x="4620687" y="326664"/>
              <a:ext cx="518871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3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/>
                </a:rPr>
                <a:t>향후계획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800" b="1" dirty="0">
                  <a:solidFill>
                    <a:srgbClr val="64DECF"/>
                  </a:solidFill>
                  <a:latin typeface="맑은 고딕"/>
                  <a:ea typeface="맑은 고딕"/>
                  <a:cs typeface="KoPubWorld돋움체 Bold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맑은 고딕"/>
                <a:ea typeface="맑은 고딕"/>
                <a:cs typeface="KoPubWorld돋움체 Bold"/>
              </a:endParaRP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C041C05-C00E-3C5D-CE03-4B36A5986E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092509"/>
              </p:ext>
            </p:extLst>
          </p:nvPr>
        </p:nvGraphicFramePr>
        <p:xfrm>
          <a:off x="653386" y="1738072"/>
          <a:ext cx="10885231" cy="2788487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522547">
                  <a:extLst>
                    <a:ext uri="{9D8B030D-6E8A-4147-A177-3AD203B41FA5}">
                      <a16:colId xmlns:a16="http://schemas.microsoft.com/office/drawing/2014/main" val="1589285963"/>
                    </a:ext>
                  </a:extLst>
                </a:gridCol>
                <a:gridCol w="5274734">
                  <a:extLst>
                    <a:ext uri="{9D8B030D-6E8A-4147-A177-3AD203B41FA5}">
                      <a16:colId xmlns:a16="http://schemas.microsoft.com/office/drawing/2014/main" val="168904215"/>
                    </a:ext>
                  </a:extLst>
                </a:gridCol>
                <a:gridCol w="537487">
                  <a:extLst>
                    <a:ext uri="{9D8B030D-6E8A-4147-A177-3AD203B41FA5}">
                      <a16:colId xmlns:a16="http://schemas.microsoft.com/office/drawing/2014/main" val="1557881060"/>
                    </a:ext>
                  </a:extLst>
                </a:gridCol>
                <a:gridCol w="537487">
                  <a:extLst>
                    <a:ext uri="{9D8B030D-6E8A-4147-A177-3AD203B41FA5}">
                      <a16:colId xmlns:a16="http://schemas.microsoft.com/office/drawing/2014/main" val="1315007628"/>
                    </a:ext>
                  </a:extLst>
                </a:gridCol>
                <a:gridCol w="537487">
                  <a:extLst>
                    <a:ext uri="{9D8B030D-6E8A-4147-A177-3AD203B41FA5}">
                      <a16:colId xmlns:a16="http://schemas.microsoft.com/office/drawing/2014/main" val="3848059307"/>
                    </a:ext>
                  </a:extLst>
                </a:gridCol>
                <a:gridCol w="537487">
                  <a:extLst>
                    <a:ext uri="{9D8B030D-6E8A-4147-A177-3AD203B41FA5}">
                      <a16:colId xmlns:a16="http://schemas.microsoft.com/office/drawing/2014/main" val="1954880170"/>
                    </a:ext>
                  </a:extLst>
                </a:gridCol>
                <a:gridCol w="484500">
                  <a:extLst>
                    <a:ext uri="{9D8B030D-6E8A-4147-A177-3AD203B41FA5}">
                      <a16:colId xmlns:a16="http://schemas.microsoft.com/office/drawing/2014/main" val="1354689368"/>
                    </a:ext>
                  </a:extLst>
                </a:gridCol>
                <a:gridCol w="484501">
                  <a:extLst>
                    <a:ext uri="{9D8B030D-6E8A-4147-A177-3AD203B41FA5}">
                      <a16:colId xmlns:a16="http://schemas.microsoft.com/office/drawing/2014/main" val="3147055399"/>
                    </a:ext>
                  </a:extLst>
                </a:gridCol>
                <a:gridCol w="484501">
                  <a:extLst>
                    <a:ext uri="{9D8B030D-6E8A-4147-A177-3AD203B41FA5}">
                      <a16:colId xmlns:a16="http://schemas.microsoft.com/office/drawing/2014/main" val="2902508216"/>
                    </a:ext>
                  </a:extLst>
                </a:gridCol>
                <a:gridCol w="484500">
                  <a:extLst>
                    <a:ext uri="{9D8B030D-6E8A-4147-A177-3AD203B41FA5}">
                      <a16:colId xmlns:a16="http://schemas.microsoft.com/office/drawing/2014/main" val="4062540661"/>
                    </a:ext>
                  </a:extLst>
                </a:gridCol>
              </a:tblGrid>
              <a:tr h="402070">
                <a:tc rowSpan="2">
                  <a:txBody>
                    <a:bodyPr/>
                    <a:lstStyle/>
                    <a:p>
                      <a:pPr algn="ctr"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2400" dirty="0">
                          <a:solidFill>
                            <a:schemeClr val="tx1"/>
                          </a:solidFill>
                          <a:effectLst/>
                        </a:rPr>
                        <a:t>추진내용</a:t>
                      </a:r>
                      <a:endParaRPr lang="ko-KR" altLang="en-US" sz="24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68580" marR="68580" marT="0" marB="0" anchor="ctr">
                    <a:solidFill>
                      <a:srgbClr val="26B0A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effectLst/>
                        </a:rPr>
                        <a:t>추진내용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HY중고딕" panose="02030600000101010101" pitchFamily="18" charset="-127"/>
                        <a:cs typeface="HY중고딕" panose="02030600000101010101" pitchFamily="18" charset="-127"/>
                      </a:endParaRPr>
                    </a:p>
                  </a:txBody>
                  <a:tcPr marL="68580" marR="68580" marT="0" marB="0" anchor="ctr">
                    <a:solidFill>
                      <a:srgbClr val="26B0A0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dirty="0"/>
                        <a:t>일정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 marL="68580" marR="68580" marT="0" marB="0" anchor="ctr">
                    <a:solidFill>
                      <a:srgbClr val="26B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728846"/>
                  </a:ext>
                </a:extLst>
              </a:tr>
              <a:tr h="4020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dirty="0"/>
                        <a:t>9</a:t>
                      </a:r>
                      <a:r>
                        <a:rPr lang="ko-KR" altLang="en-US" dirty="0"/>
                        <a:t>월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월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806196"/>
                  </a:ext>
                </a:extLst>
              </a:tr>
              <a:tr h="514255">
                <a:tc rowSpan="2">
                  <a:txBody>
                    <a:bodyPr/>
                    <a:lstStyle/>
                    <a:p>
                      <a:pPr algn="ctr"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2400" dirty="0">
                          <a:solidFill>
                            <a:schemeClr val="tx1"/>
                          </a:solidFill>
                          <a:effectLst/>
                        </a:rPr>
                        <a:t>개발</a:t>
                      </a:r>
                      <a:endParaRPr lang="ko-KR" sz="24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HY중고딕" panose="02030600000101010101" pitchFamily="18" charset="-127"/>
                        <a:cs typeface="HY중고딕" panose="02030600000101010101" pitchFamily="18" charset="-127"/>
                      </a:endParaRPr>
                    </a:p>
                  </a:txBody>
                  <a:tcPr marL="68580" marR="68580" marT="0" marB="0" anchor="ctr">
                    <a:solidFill>
                      <a:srgbClr val="26B0A0"/>
                    </a:solidFill>
                  </a:tcPr>
                </a:tc>
                <a:tc>
                  <a:txBody>
                    <a:bodyPr/>
                    <a:lstStyle/>
                    <a:p>
                      <a:pPr marL="508000" marR="0" lvl="0" indent="-50800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  <a:defRPr/>
                      </a:pPr>
                      <a:r>
                        <a:rPr lang="ko-KR" altLang="en-US" sz="2000" b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HY중고딕" panose="02030600000101010101" pitchFamily="18" charset="-127"/>
                        </a:rPr>
                        <a:t>개폐기 동작 상태 확인 </a:t>
                      </a:r>
                      <a:r>
                        <a:rPr lang="en-US" altLang="ko-KR" sz="2000" b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HY중고딕" panose="02030600000101010101" pitchFamily="18" charset="-127"/>
                        </a:rPr>
                        <a:t>/ </a:t>
                      </a:r>
                      <a:r>
                        <a:rPr lang="ko-KR" altLang="en-US" sz="2000" b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HY중고딕" panose="02030600000101010101" pitchFamily="18" charset="-127"/>
                        </a:rPr>
                        <a:t>  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/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/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/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/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latin typeface="+mj-lt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latin typeface="+mj-lt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latin typeface="+mj-lt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latin typeface="+mj-lt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8957568"/>
                  </a:ext>
                </a:extLst>
              </a:tr>
              <a:tr h="482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08000" marR="0" lvl="0" indent="-50800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  <a:defRPr/>
                      </a:pPr>
                      <a:r>
                        <a:rPr lang="en-US" altLang="ko-KR" sz="2000" b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HY중고딕" panose="02030600000101010101" pitchFamily="18" charset="-127"/>
                        </a:rPr>
                        <a:t>UI/UX </a:t>
                      </a:r>
                      <a:r>
                        <a:rPr lang="ko-KR" altLang="en-US" sz="2000" b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HY중고딕" panose="02030600000101010101" pitchFamily="18" charset="-127"/>
                        </a:rPr>
                        <a:t>개선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/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/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/>
                    </a:p>
                  </a:txBody>
                  <a:tcPr marL="68580" marR="68580" marT="0" marB="0" anchor="ctr"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/>
                    </a:p>
                  </a:txBody>
                  <a:tcPr marL="68580" marR="68580" marT="0" marB="0" anchor="ctr"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latin typeface="+mj-lt"/>
                      </a:endParaRPr>
                    </a:p>
                  </a:txBody>
                  <a:tcPr marL="68580" marR="68580" marT="0" marB="0" anchor="ctr"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latin typeface="+mj-lt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latin typeface="+mj-lt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latin typeface="+mj-lt"/>
                      </a:endParaRPr>
                    </a:p>
                  </a:txBody>
                  <a:tcPr marL="68580" marR="68580" marT="0" marB="0"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966238"/>
                  </a:ext>
                </a:extLst>
              </a:tr>
              <a:tr h="492159">
                <a:tc>
                  <a:txBody>
                    <a:bodyPr/>
                    <a:lstStyle/>
                    <a:p>
                      <a:pPr algn="ctr"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2400" dirty="0">
                          <a:solidFill>
                            <a:schemeClr val="tx1"/>
                          </a:solidFill>
                          <a:effectLst/>
                        </a:rPr>
                        <a:t>테스트</a:t>
                      </a:r>
                      <a:endParaRPr lang="ko-KR" sz="24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HY중고딕" panose="02030600000101010101" pitchFamily="18" charset="-127"/>
                        <a:cs typeface="HY중고딕" panose="02030600000101010101" pitchFamily="18" charset="-127"/>
                      </a:endParaRPr>
                    </a:p>
                  </a:txBody>
                  <a:tcPr marL="68580" marR="68580" marT="0" marB="0" anchor="ctr">
                    <a:solidFill>
                      <a:srgbClr val="26B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2000" dirty="0" err="1">
                          <a:effectLst/>
                        </a:rPr>
                        <a:t>스마트팜</a:t>
                      </a:r>
                      <a:r>
                        <a:rPr lang="ko-KR" altLang="en-US" sz="2000" dirty="0">
                          <a:effectLst/>
                        </a:rPr>
                        <a:t> 시스템 테스트 및 개선</a:t>
                      </a:r>
                      <a:endParaRPr lang="ko-KR" sz="2000" b="1" dirty="0">
                        <a:solidFill>
                          <a:srgbClr val="000000"/>
                        </a:solidFill>
                        <a:effectLst/>
                        <a:latin typeface="+mj-lt"/>
                        <a:ea typeface="HY중고딕" panose="02030600000101010101" pitchFamily="18" charset="-127"/>
                        <a:cs typeface="HY중고딕" panose="02030600000101010101" pitchFamily="18" charset="-127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dirty="0">
                        <a:latin typeface="+mj-lt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dirty="0">
                        <a:latin typeface="+mj-lt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dirty="0">
                        <a:latin typeface="+mj-lt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dirty="0">
                        <a:latin typeface="+mj-lt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lt"/>
                      </a:endParaRPr>
                    </a:p>
                  </a:txBody>
                  <a:tcPr marL="68580" marR="68580" marT="0" marB="0" anchor="ctr"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595959"/>
                        </a:solidFill>
                        <a:latin typeface="+mj-lt"/>
                      </a:endParaRPr>
                    </a:p>
                  </a:txBody>
                  <a:tcPr marL="68580" marR="68580" marT="0" marB="0" anchor="ctr"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595959"/>
                        </a:solidFill>
                        <a:latin typeface="+mj-lt"/>
                      </a:endParaRPr>
                    </a:p>
                  </a:txBody>
                  <a:tcPr marL="68580" marR="68580" marT="0" marB="0" anchor="ctr"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lt"/>
                      </a:endParaRPr>
                    </a:p>
                  </a:txBody>
                  <a:tcPr marL="68580" marR="68580" marT="0" marB="0"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352026"/>
                  </a:ext>
                </a:extLst>
              </a:tr>
              <a:tr h="495333">
                <a:tc>
                  <a:txBody>
                    <a:bodyPr/>
                    <a:lstStyle/>
                    <a:p>
                      <a:pPr algn="ctr"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2400" dirty="0">
                          <a:solidFill>
                            <a:schemeClr val="tx1"/>
                          </a:solidFill>
                          <a:effectLst/>
                        </a:rPr>
                        <a:t>종료</a:t>
                      </a:r>
                      <a:endParaRPr lang="ko-KR" sz="24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HY중고딕" panose="02030600000101010101" pitchFamily="18" charset="-127"/>
                        <a:cs typeface="HY중고딕" panose="02030600000101010101" pitchFamily="18" charset="-127"/>
                      </a:endParaRPr>
                    </a:p>
                  </a:txBody>
                  <a:tcPr marL="68580" marR="68580" marT="0" marB="0" anchor="ctr">
                    <a:solidFill>
                      <a:srgbClr val="26B0A0"/>
                    </a:solidFill>
                  </a:tcPr>
                </a:tc>
                <a:tc>
                  <a:txBody>
                    <a:bodyPr/>
                    <a:lstStyle/>
                    <a:p>
                      <a:pPr marL="1016000" indent="-1016000" algn="ctr"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2000" dirty="0">
                          <a:effectLst/>
                        </a:rPr>
                        <a:t>안드로이드 서비스</a:t>
                      </a:r>
                      <a:endParaRPr lang="ko-KR" sz="5400" b="1" dirty="0">
                        <a:solidFill>
                          <a:srgbClr val="000000"/>
                        </a:solidFill>
                        <a:effectLst/>
                        <a:latin typeface="+mj-lt"/>
                        <a:ea typeface="HY중고딕" panose="02030600000101010101" pitchFamily="18" charset="-127"/>
                        <a:cs typeface="HY중고딕" panose="02030600000101010101" pitchFamily="18" charset="-127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dirty="0">
                        <a:latin typeface="+mj-lt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dirty="0">
                        <a:latin typeface="+mj-lt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dirty="0">
                        <a:latin typeface="+mj-lt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dirty="0">
                        <a:latin typeface="+mj-lt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lt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lt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lt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lt"/>
                      </a:endParaRPr>
                    </a:p>
                  </a:txBody>
                  <a:tcPr marL="68580" marR="68580" marT="0" marB="0" anchor="ctr"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833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222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557399" y="346929"/>
            <a:ext cx="611101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/>
              </a:rPr>
              <a:t>개폐기 동작 상태 확인</a:t>
            </a:r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/>
              </a:rPr>
              <a:t>_</a:t>
            </a:r>
            <a:r>
              <a:rPr lang="ko-KR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/>
              </a:rPr>
              <a:t>진동센서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C562708-1E76-17FC-9E6E-AF558ACE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6828"/>
            <a:ext cx="12192000" cy="450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0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557399" y="346929"/>
            <a:ext cx="611101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/>
              </a:rPr>
              <a:t>개폐기 동작 상태 확인</a:t>
            </a:r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/>
              </a:rPr>
              <a:t>_</a:t>
            </a:r>
            <a:r>
              <a:rPr lang="ko-KR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/>
              </a:rPr>
              <a:t>진동센서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70D1D8-7308-3659-4E3A-BA6074E227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275"/>
          <a:stretch/>
        </p:blipFill>
        <p:spPr>
          <a:xfrm>
            <a:off x="579103" y="1672164"/>
            <a:ext cx="4565004" cy="24545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90A716-3994-74B8-B32A-DA70C519BA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25" r="31856"/>
          <a:stretch/>
        </p:blipFill>
        <p:spPr>
          <a:xfrm>
            <a:off x="561838" y="4126736"/>
            <a:ext cx="2209110" cy="1559099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C5C579DD-C183-1335-FB88-C357437B5EDA}"/>
              </a:ext>
            </a:extLst>
          </p:cNvPr>
          <p:cNvSpPr txBox="1"/>
          <p:nvPr/>
        </p:nvSpPr>
        <p:spPr>
          <a:xfrm>
            <a:off x="579104" y="1135593"/>
            <a:ext cx="45650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MPU6050</a:t>
            </a:r>
            <a:r>
              <a:rPr lang="ko-KR" altLang="en-US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센서 값 </a:t>
            </a:r>
            <a:r>
              <a:rPr lang="en-US" altLang="ko-KR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아두이노</a:t>
            </a:r>
            <a:endParaRPr lang="en-US" altLang="ko-KR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D5F8F7-0BB7-3F5B-14F6-8805A4F2D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2075" y="1741261"/>
            <a:ext cx="2429124" cy="24976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DFFDFA-D671-A2F4-0F7A-7FF9DAA60F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8776" y="2402795"/>
            <a:ext cx="2715841" cy="28722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B9FCBD-BA7D-6ED0-F58A-CF14E06C5B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0587" y="3459731"/>
            <a:ext cx="2715841" cy="28814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35C1CCD8-7CD6-D427-CE0C-8AF7B56A2676}"/>
              </a:ext>
            </a:extLst>
          </p:cNvPr>
          <p:cNvSpPr txBox="1"/>
          <p:nvPr/>
        </p:nvSpPr>
        <p:spPr>
          <a:xfrm>
            <a:off x="7552533" y="1107136"/>
            <a:ext cx="38097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프레임 </a:t>
            </a:r>
            <a:r>
              <a:rPr lang="en-US" altLang="ko-KR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CSV </a:t>
            </a:r>
            <a:r>
              <a:rPr lang="ko-KR" altLang="en-US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</a:t>
            </a:r>
            <a:endParaRPr lang="en-US" altLang="ko-KR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9E0135C8-3E3F-FA71-F68A-492DDA7B75BA}"/>
              </a:ext>
            </a:extLst>
          </p:cNvPr>
          <p:cNvSpPr/>
          <p:nvPr/>
        </p:nvSpPr>
        <p:spPr>
          <a:xfrm>
            <a:off x="5459351" y="3331117"/>
            <a:ext cx="1209066" cy="855133"/>
          </a:xfrm>
          <a:prstGeom prst="rightArrow">
            <a:avLst/>
          </a:prstGeom>
          <a:solidFill>
            <a:schemeClr val="accent5"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26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180DF6-5707-82B6-2691-E9F1A9B91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33" y="1250726"/>
            <a:ext cx="11319933" cy="468117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D617127-8857-BE4D-82A1-2403A48AFBB2}"/>
              </a:ext>
            </a:extLst>
          </p:cNvPr>
          <p:cNvSpPr/>
          <p:nvPr/>
        </p:nvSpPr>
        <p:spPr>
          <a:xfrm>
            <a:off x="557399" y="346929"/>
            <a:ext cx="611101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/>
              </a:rPr>
              <a:t>개폐기 동작 상태 확인</a:t>
            </a:r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/>
              </a:rPr>
              <a:t>_</a:t>
            </a:r>
            <a:r>
              <a:rPr lang="ko-KR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/>
              </a:rPr>
              <a:t>진동센서</a:t>
            </a:r>
          </a:p>
        </p:txBody>
      </p:sp>
    </p:spTree>
    <p:extLst>
      <p:ext uri="{BB962C8B-B14F-4D97-AF65-F5344CB8AC3E}">
        <p14:creationId xmlns:p14="http://schemas.microsoft.com/office/powerpoint/2010/main" val="298527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081295-EC65-7910-82BF-1EC8B5F9C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00" y="1119397"/>
            <a:ext cx="10862733" cy="514757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204FA81-A97A-1BBF-629A-7705CC81754A}"/>
              </a:ext>
            </a:extLst>
          </p:cNvPr>
          <p:cNvSpPr/>
          <p:nvPr/>
        </p:nvSpPr>
        <p:spPr>
          <a:xfrm>
            <a:off x="557399" y="346929"/>
            <a:ext cx="611101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/>
              </a:rPr>
              <a:t>개폐기 동작 상태 확인</a:t>
            </a:r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/>
              </a:rPr>
              <a:t>_</a:t>
            </a:r>
            <a:r>
              <a:rPr lang="ko-KR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/>
              </a:rPr>
              <a:t>진동센서</a:t>
            </a:r>
          </a:p>
        </p:txBody>
      </p:sp>
    </p:spTree>
    <p:extLst>
      <p:ext uri="{BB962C8B-B14F-4D97-AF65-F5344CB8AC3E}">
        <p14:creationId xmlns:p14="http://schemas.microsoft.com/office/powerpoint/2010/main" val="41459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557400" y="346929"/>
            <a:ext cx="51887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/>
              </a:rPr>
              <a:t>UI/UX </a:t>
            </a:r>
            <a:r>
              <a:rPr lang="ko-KR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/>
              </a:rPr>
              <a:t>개선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49DC29-CEE8-A1C2-F62E-AFE99CE54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99" y="1512709"/>
            <a:ext cx="4440355" cy="21956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C74CA8-5B45-BE6F-173B-0341BB66E9A0}"/>
              </a:ext>
            </a:extLst>
          </p:cNvPr>
          <p:cNvSpPr txBox="1"/>
          <p:nvPr/>
        </p:nvSpPr>
        <p:spPr>
          <a:xfrm>
            <a:off x="5174534" y="1512709"/>
            <a:ext cx="64600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실제 스마트폰 사이즈에 </a:t>
            </a:r>
            <a:r>
              <a:rPr lang="en-US" altLang="ko-KR" dirty="0"/>
              <a:t>UI</a:t>
            </a:r>
            <a:r>
              <a:rPr lang="ko-KR" altLang="en-US" dirty="0"/>
              <a:t>를 적용한 결과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적합하지 않다고 판단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기능별 파트를 나누고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접근성이 용이하게 변경할 예정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2.  </a:t>
            </a:r>
            <a:r>
              <a:rPr lang="ko-KR" altLang="en-US" dirty="0">
                <a:sym typeface="Wingdings" panose="05000000000000000000" pitchFamily="2" charset="2"/>
              </a:rPr>
              <a:t>실제 농가 규모와 유사하게 모델링을 재구성하여 센서의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    </a:t>
            </a:r>
            <a:r>
              <a:rPr lang="ko-KR" altLang="en-US" dirty="0">
                <a:sym typeface="Wingdings" panose="05000000000000000000" pitchFamily="2" charset="2"/>
              </a:rPr>
              <a:t> 위치를 사실적으로 표현할 것 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1412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3855033" y="2959638"/>
            <a:ext cx="450370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500" b="1" spc="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질의응답</a:t>
            </a:r>
          </a:p>
        </p:txBody>
      </p:sp>
    </p:spTree>
    <p:extLst>
      <p:ext uri="{BB962C8B-B14F-4D97-AF65-F5344CB8AC3E}">
        <p14:creationId xmlns:p14="http://schemas.microsoft.com/office/powerpoint/2010/main" val="17966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4665237" y="168855"/>
            <a:ext cx="2861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CONTENTS</a:t>
            </a:r>
            <a:endParaRPr lang="ko-KR" altLang="en-US" sz="2800" b="1" spc="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7908493" y="5842337"/>
            <a:ext cx="4306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64DECF">
                    <a:alpha val="16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CONTENTS</a:t>
            </a:r>
            <a:endParaRPr lang="ko-KR" altLang="en-US" sz="6000" b="1" dirty="0">
              <a:solidFill>
                <a:srgbClr val="64DECF">
                  <a:alpha val="16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2731A2-9C37-8754-652C-9396F598ADB8}"/>
              </a:ext>
            </a:extLst>
          </p:cNvPr>
          <p:cNvSpPr txBox="1"/>
          <p:nvPr/>
        </p:nvSpPr>
        <p:spPr>
          <a:xfrm>
            <a:off x="814742" y="1212922"/>
            <a:ext cx="8995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800" b="1" dirty="0">
                <a:solidFill>
                  <a:srgbClr val="64DECF"/>
                </a:solidFill>
                <a:latin typeface="맑은 고딕"/>
                <a:ea typeface="맑은 고딕"/>
                <a:cs typeface="KoPubWorld돋움체 Bold"/>
              </a:rPr>
              <a:t>01</a:t>
            </a:r>
            <a:endParaRPr lang="ko-KR" altLang="en-US" sz="4800" b="1" dirty="0">
              <a:solidFill>
                <a:srgbClr val="64DECF"/>
              </a:solidFill>
              <a:latin typeface="맑은 고딕"/>
              <a:ea typeface="맑은 고딕"/>
              <a:cs typeface="KoPubWorld돋움체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0B6DB3-6017-53DE-00DF-B344F43FA64F}"/>
              </a:ext>
            </a:extLst>
          </p:cNvPr>
          <p:cNvSpPr txBox="1"/>
          <p:nvPr/>
        </p:nvSpPr>
        <p:spPr>
          <a:xfrm>
            <a:off x="1714341" y="1366810"/>
            <a:ext cx="96629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/>
              </a:rPr>
              <a:t>프로젝트 목표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1B0C53-508A-49BA-3FE1-5A0349E3B619}"/>
              </a:ext>
            </a:extLst>
          </p:cNvPr>
          <p:cNvSpPr txBox="1"/>
          <p:nvPr/>
        </p:nvSpPr>
        <p:spPr>
          <a:xfrm>
            <a:off x="814742" y="2267339"/>
            <a:ext cx="899599" cy="816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800" b="1">
                <a:solidFill>
                  <a:srgbClr val="64DECF"/>
                </a:solidFill>
                <a:latin typeface="맑은 고딕"/>
                <a:ea typeface="맑은 고딕"/>
                <a:cs typeface="KoPubWorld돋움체 Bold"/>
              </a:rPr>
              <a:t>02</a:t>
            </a:r>
            <a:endParaRPr lang="ko-KR" altLang="en-US" sz="4800" b="1">
              <a:solidFill>
                <a:srgbClr val="64DECF"/>
              </a:solidFill>
              <a:latin typeface="맑은 고딕"/>
              <a:ea typeface="맑은 고딕"/>
              <a:cs typeface="KoPubWorld돋움체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0A0E8C-48AB-4FE2-7545-9415C87E5607}"/>
              </a:ext>
            </a:extLst>
          </p:cNvPr>
          <p:cNvSpPr txBox="1"/>
          <p:nvPr/>
        </p:nvSpPr>
        <p:spPr>
          <a:xfrm>
            <a:off x="814742" y="3350823"/>
            <a:ext cx="899599" cy="819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800" b="1">
                <a:solidFill>
                  <a:srgbClr val="64DECF"/>
                </a:solidFill>
                <a:latin typeface="맑은 고딕"/>
                <a:ea typeface="맑은 고딕"/>
                <a:cs typeface="KoPubWorld돋움체 Bold"/>
              </a:rPr>
              <a:t>03</a:t>
            </a:r>
            <a:endParaRPr lang="ko-KR" altLang="en-US" sz="4800" b="1">
              <a:solidFill>
                <a:srgbClr val="64DECF"/>
              </a:solidFill>
              <a:latin typeface="맑은 고딕"/>
              <a:ea typeface="맑은 고딕"/>
              <a:cs typeface="KoPubWorld돋움체 Bold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7170C0-23FC-340C-B751-6C9D1E7B9D28}"/>
              </a:ext>
            </a:extLst>
          </p:cNvPr>
          <p:cNvSpPr txBox="1"/>
          <p:nvPr/>
        </p:nvSpPr>
        <p:spPr>
          <a:xfrm>
            <a:off x="1714341" y="2421227"/>
            <a:ext cx="96629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/>
              </a:rPr>
              <a:t>진행상황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F13A29-640C-2492-4D04-7DD0700AAF65}"/>
              </a:ext>
            </a:extLst>
          </p:cNvPr>
          <p:cNvSpPr txBox="1"/>
          <p:nvPr/>
        </p:nvSpPr>
        <p:spPr>
          <a:xfrm>
            <a:off x="1714340" y="3510175"/>
            <a:ext cx="96629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/>
              </a:rPr>
              <a:t>향후계획</a:t>
            </a:r>
          </a:p>
        </p:txBody>
      </p:sp>
    </p:spTree>
    <p:extLst>
      <p:ext uri="{BB962C8B-B14F-4D97-AF65-F5344CB8AC3E}">
        <p14:creationId xmlns:p14="http://schemas.microsoft.com/office/powerpoint/2010/main" val="832863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3274991" y="2922628"/>
            <a:ext cx="31293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감사합니다</a:t>
            </a:r>
            <a:r>
              <a:rPr lang="en-US" altLang="ko-KR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.</a:t>
            </a:r>
            <a:endParaRPr lang="ko-KR" alt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3274992" y="2541180"/>
            <a:ext cx="1838428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3274991" y="2522518"/>
            <a:ext cx="1838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THANK YOU</a:t>
            </a:r>
            <a:endParaRPr lang="ko-KR" altLang="en-US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240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57201" y="2544142"/>
            <a:ext cx="17228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0" b="1" dirty="0">
                <a:solidFill>
                  <a:srgbClr val="64DECF"/>
                </a:solidFill>
                <a:latin typeface="맑은 고딕"/>
                <a:ea typeface="맑은 고딕"/>
                <a:cs typeface="KoPubWorld돋움체 Bold"/>
              </a:rPr>
              <a:t>01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180008" y="2821141"/>
            <a:ext cx="87843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/>
              </a:rPr>
              <a:t>프로젝트 목표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74" name="그룹 73"/>
          <p:cNvGrpSpPr/>
          <p:nvPr/>
        </p:nvGrpSpPr>
        <p:grpSpPr>
          <a:xfrm>
            <a:off x="557400" y="166097"/>
            <a:ext cx="5990156" cy="830997"/>
            <a:chOff x="3819245" y="188165"/>
            <a:chExt cx="5990156" cy="830997"/>
          </a:xfrm>
        </p:grpSpPr>
        <p:sp>
          <p:nvSpPr>
            <p:cNvPr id="75" name="직사각형 74"/>
            <p:cNvSpPr/>
            <p:nvPr/>
          </p:nvSpPr>
          <p:spPr>
            <a:xfrm>
              <a:off x="4620687" y="326664"/>
              <a:ext cx="518871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3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/>
                </a:rPr>
                <a:t>프로젝트 목표</a:t>
              </a:r>
              <a:endPara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800" b="1" dirty="0">
                  <a:solidFill>
                    <a:srgbClr val="64DECF"/>
                  </a:solidFill>
                  <a:latin typeface="맑은 고딕"/>
                  <a:ea typeface="맑은 고딕"/>
                  <a:cs typeface="KoPubWorld돋움체 Bold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맑은 고딕"/>
                <a:ea typeface="맑은 고딕"/>
                <a:cs typeface="KoPubWorld돋움체 Bold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0419A85-5ED2-E0E5-94F9-D581198285CE}"/>
              </a:ext>
            </a:extLst>
          </p:cNvPr>
          <p:cNvSpPr txBox="1"/>
          <p:nvPr/>
        </p:nvSpPr>
        <p:spPr>
          <a:xfrm>
            <a:off x="679939" y="1961502"/>
            <a:ext cx="993530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000" b="1" dirty="0"/>
              <a:t>실제 비닐하우스 적용</a:t>
            </a:r>
            <a:endParaRPr lang="en-US" altLang="ko-KR" sz="3000" b="1" dirty="0"/>
          </a:p>
          <a:p>
            <a:pPr marL="342900" indent="-342900">
              <a:buAutoNum type="arabicPeriod"/>
            </a:pPr>
            <a:endParaRPr lang="en-US" altLang="ko-KR" sz="3000" b="1" dirty="0"/>
          </a:p>
          <a:p>
            <a:pPr marL="342900" indent="-342900">
              <a:buAutoNum type="arabicPeriod"/>
            </a:pPr>
            <a:endParaRPr lang="en-US" altLang="ko-KR" sz="3000" b="1" dirty="0"/>
          </a:p>
          <a:p>
            <a:pPr marL="342900" indent="-342900">
              <a:buAutoNum type="arabicPeriod"/>
            </a:pPr>
            <a:r>
              <a:rPr lang="ko-KR" altLang="en-US" sz="3000" b="1" dirty="0"/>
              <a:t>비닐하우스 내부 온</a:t>
            </a:r>
            <a:r>
              <a:rPr lang="en-US" altLang="ko-KR" sz="3000" b="1" dirty="0"/>
              <a:t>/</a:t>
            </a:r>
            <a:r>
              <a:rPr lang="ko-KR" altLang="en-US" sz="3000" b="1" dirty="0"/>
              <a:t>습도 예측</a:t>
            </a:r>
            <a:endParaRPr lang="en-US" altLang="ko-KR" sz="3000" b="1" dirty="0"/>
          </a:p>
          <a:p>
            <a:pPr marL="342900" indent="-342900">
              <a:buAutoNum type="arabicPeriod"/>
            </a:pPr>
            <a:endParaRPr lang="en-US" altLang="ko-KR" sz="3000" b="1" dirty="0"/>
          </a:p>
          <a:p>
            <a:pPr marL="342900" indent="-342900">
              <a:buAutoNum type="arabicPeriod"/>
            </a:pPr>
            <a:endParaRPr lang="en-US" altLang="ko-KR" sz="3000" b="1" dirty="0"/>
          </a:p>
          <a:p>
            <a:pPr marL="342900" indent="-342900">
              <a:buAutoNum type="arabicPeriod"/>
            </a:pPr>
            <a:r>
              <a:rPr lang="ko-KR" altLang="en-US" sz="3000" b="1" dirty="0"/>
              <a:t>안드로이드 중점 </a:t>
            </a:r>
            <a:r>
              <a:rPr lang="en-US" altLang="ko-KR" sz="3000" b="1" dirty="0"/>
              <a:t>UI/UX </a:t>
            </a:r>
            <a:r>
              <a:rPr lang="ko-KR" altLang="en-US" sz="3000" b="1" dirty="0"/>
              <a:t>수정 및 개선</a:t>
            </a:r>
            <a:endParaRPr lang="en-US" altLang="ko-KR" sz="3000" b="1" dirty="0"/>
          </a:p>
        </p:txBody>
      </p:sp>
    </p:spTree>
    <p:extLst>
      <p:ext uri="{BB962C8B-B14F-4D97-AF65-F5344CB8AC3E}">
        <p14:creationId xmlns:p14="http://schemas.microsoft.com/office/powerpoint/2010/main" val="347400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57201" y="2544142"/>
            <a:ext cx="17228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0" b="1" dirty="0">
                <a:solidFill>
                  <a:srgbClr val="64DECF"/>
                </a:solidFill>
                <a:latin typeface="맑은 고딕"/>
                <a:ea typeface="맑은 고딕"/>
                <a:cs typeface="KoPubWorld돋움체 Bold"/>
              </a:rPr>
              <a:t>02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180008" y="2821141"/>
            <a:ext cx="87843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/>
              </a:rPr>
              <a:t>진행상황</a:t>
            </a:r>
          </a:p>
        </p:txBody>
      </p:sp>
    </p:spTree>
    <p:extLst>
      <p:ext uri="{BB962C8B-B14F-4D97-AF65-F5344CB8AC3E}">
        <p14:creationId xmlns:p14="http://schemas.microsoft.com/office/powerpoint/2010/main" val="74586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74" name="그룹 73"/>
          <p:cNvGrpSpPr/>
          <p:nvPr/>
        </p:nvGrpSpPr>
        <p:grpSpPr>
          <a:xfrm>
            <a:off x="557400" y="166097"/>
            <a:ext cx="5990156" cy="830997"/>
            <a:chOff x="3819245" y="188165"/>
            <a:chExt cx="5990156" cy="830997"/>
          </a:xfrm>
        </p:grpSpPr>
        <p:sp>
          <p:nvSpPr>
            <p:cNvPr id="75" name="직사각형 74"/>
            <p:cNvSpPr/>
            <p:nvPr/>
          </p:nvSpPr>
          <p:spPr>
            <a:xfrm>
              <a:off x="4620687" y="326664"/>
              <a:ext cx="518871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3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/>
                </a:rPr>
                <a:t>진행상황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800" b="1" dirty="0">
                  <a:solidFill>
                    <a:srgbClr val="64DECF"/>
                  </a:solidFill>
                  <a:latin typeface="맑은 고딕"/>
                  <a:ea typeface="맑은 고딕"/>
                  <a:cs typeface="KoPubWorld돋움체 Bold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맑은 고딕"/>
                <a:ea typeface="맑은 고딕"/>
                <a:cs typeface="KoPubWorld돋움체 Bold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65773B0-AF0A-496E-8E52-1D041CC024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51" b="11417"/>
          <a:stretch/>
        </p:blipFill>
        <p:spPr>
          <a:xfrm>
            <a:off x="1007202" y="1527745"/>
            <a:ext cx="3861735" cy="2769576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9FFCEF3-61F4-77C9-AE87-E48A21490C67}"/>
              </a:ext>
            </a:extLst>
          </p:cNvPr>
          <p:cNvGrpSpPr/>
          <p:nvPr/>
        </p:nvGrpSpPr>
        <p:grpSpPr>
          <a:xfrm>
            <a:off x="6547556" y="1527745"/>
            <a:ext cx="4186789" cy="2769576"/>
            <a:chOff x="4913250" y="1635336"/>
            <a:chExt cx="5719234" cy="381282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D163EB-0C7E-4830-A338-7FD7DC63E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13250" y="1635336"/>
              <a:ext cx="2859617" cy="381282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DE5D32B-660B-A00E-C61C-4407530B2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72867" y="1635336"/>
              <a:ext cx="2859617" cy="3812823"/>
            </a:xfrm>
            <a:prstGeom prst="rect">
              <a:avLst/>
            </a:prstGeom>
          </p:spPr>
        </p:pic>
      </p:grp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5572DDCA-B4BC-B423-6293-3C70538F6BFA}"/>
              </a:ext>
            </a:extLst>
          </p:cNvPr>
          <p:cNvSpPr/>
          <p:nvPr/>
        </p:nvSpPr>
        <p:spPr>
          <a:xfrm>
            <a:off x="5217180" y="2772300"/>
            <a:ext cx="982133" cy="4815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E22E3D-32F3-A4EA-386C-CF5E1C9C3489}"/>
              </a:ext>
            </a:extLst>
          </p:cNvPr>
          <p:cNvSpPr txBox="1"/>
          <p:nvPr/>
        </p:nvSpPr>
        <p:spPr>
          <a:xfrm>
            <a:off x="1550138" y="5145589"/>
            <a:ext cx="7815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실제 비닐하우스에 </a:t>
            </a:r>
            <a:r>
              <a:rPr lang="ko-KR" altLang="en-US" dirty="0" err="1"/>
              <a:t>스마트팜</a:t>
            </a:r>
            <a:r>
              <a:rPr lang="ko-KR" altLang="en-US" dirty="0"/>
              <a:t> 시스템을 적용하는 중 여러가지 문제가 발생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12B713C-D2EC-F221-12D9-2892AF056C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638" y="4837138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74" name="그룹 73"/>
          <p:cNvGrpSpPr/>
          <p:nvPr/>
        </p:nvGrpSpPr>
        <p:grpSpPr>
          <a:xfrm>
            <a:off x="557400" y="183031"/>
            <a:ext cx="5215090" cy="830997"/>
            <a:chOff x="3819245" y="188165"/>
            <a:chExt cx="5215090" cy="830997"/>
          </a:xfrm>
        </p:grpSpPr>
        <p:sp>
          <p:nvSpPr>
            <p:cNvPr id="75" name="직사각형 74"/>
            <p:cNvSpPr/>
            <p:nvPr/>
          </p:nvSpPr>
          <p:spPr>
            <a:xfrm>
              <a:off x="3845621" y="326664"/>
              <a:ext cx="518871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3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/>
                </a:rPr>
                <a:t>문제 </a:t>
              </a:r>
              <a:r>
                <a:rPr lang="en-US" altLang="ko-KR" sz="3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/>
                </a:rPr>
                <a:t>1. </a:t>
              </a:r>
              <a:r>
                <a:rPr lang="ko-KR" altLang="en-US" sz="3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/>
                </a:rPr>
                <a:t>센서 위치 문제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819245" y="188165"/>
              <a:ext cx="184731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4800" b="1" dirty="0">
                <a:solidFill>
                  <a:srgbClr val="64DECF"/>
                </a:solidFill>
                <a:latin typeface="맑은 고딕"/>
                <a:ea typeface="맑은 고딕"/>
                <a:cs typeface="KoPubWorld돋움체 Bold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C3316B-6178-B8AC-1898-85B5D3C735C7}"/>
              </a:ext>
            </a:extLst>
          </p:cNvPr>
          <p:cNvSpPr txBox="1"/>
          <p:nvPr/>
        </p:nvSpPr>
        <p:spPr>
          <a:xfrm>
            <a:off x="682782" y="1152084"/>
            <a:ext cx="50466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nRF24L01 </a:t>
            </a:r>
            <a:r>
              <a:rPr lang="ko-KR" altLang="en-US" sz="2200" dirty="0"/>
              <a:t>모듈을 사용한 </a:t>
            </a:r>
            <a:r>
              <a:rPr lang="en-US" altLang="ko-KR" sz="2200" dirty="0"/>
              <a:t>1:N </a:t>
            </a:r>
            <a:r>
              <a:rPr lang="ko-KR" altLang="en-US" sz="2200" dirty="0"/>
              <a:t>통신</a:t>
            </a:r>
            <a:endParaRPr lang="en-US" altLang="ko-KR" sz="22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7B671AB-4531-5D9E-1C6D-098CE4C80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10" y="3034355"/>
            <a:ext cx="3435822" cy="337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디바이스마트,오픈소스/코딩교육 &gt; 아두이노 &gt; 호환보드,SZH,아두이노 메가 2560 R3 호환 보드 CH340 [SZH-EK375],ATmega2560 마이크로 컨트롤러 보드 / Operating Voltage : 5V / Input Voltage (recommended) : 7V ~ 12V / Size: 100 x 53mm">
            <a:extLst>
              <a:ext uri="{FF2B5EF4-FFF2-40B4-BE49-F238E27FC236}">
                <a16:creationId xmlns:a16="http://schemas.microsoft.com/office/drawing/2014/main" id="{8CF46035-F40E-F734-225E-37D14BBFE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325" y="3335768"/>
            <a:ext cx="1728022" cy="160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66DCBA3B-37EC-84E8-9337-BC99447BE0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7773608" y="4941284"/>
            <a:ext cx="1171481" cy="263123"/>
          </a:xfrm>
          <a:prstGeom prst="rect">
            <a:avLst/>
          </a:prstGeom>
          <a:noFill/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D66C7C7-209F-E03C-C7F1-C7FEA72944F5}"/>
              </a:ext>
            </a:extLst>
          </p:cNvPr>
          <p:cNvCxnSpPr/>
          <p:nvPr/>
        </p:nvCxnSpPr>
        <p:spPr>
          <a:xfrm>
            <a:off x="9153120" y="4629187"/>
            <a:ext cx="0" cy="8112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Arduino UNO] 아두이노 우노 R3 - Capstonemall">
            <a:extLst>
              <a:ext uri="{FF2B5EF4-FFF2-40B4-BE49-F238E27FC236}">
                <a16:creationId xmlns:a16="http://schemas.microsoft.com/office/drawing/2014/main" id="{A0233BAB-CC5F-A395-B982-3F0FA0EE98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1" t="28590" r="18915" b="27616"/>
          <a:stretch/>
        </p:blipFill>
        <p:spPr bwMode="auto">
          <a:xfrm>
            <a:off x="6444763" y="2434050"/>
            <a:ext cx="807497" cy="53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Arduino UNO] 아두이노 우노 R3 - Capstonemall">
            <a:extLst>
              <a:ext uri="{FF2B5EF4-FFF2-40B4-BE49-F238E27FC236}">
                <a16:creationId xmlns:a16="http://schemas.microsoft.com/office/drawing/2014/main" id="{995D6F14-74EA-1B1E-FA7B-C305091DD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1" t="28590" r="18915" b="27616"/>
          <a:stretch/>
        </p:blipFill>
        <p:spPr bwMode="auto">
          <a:xfrm>
            <a:off x="7671490" y="1894646"/>
            <a:ext cx="807497" cy="53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rduino UNO] 아두이노 우노 R3 - Capstonemall">
            <a:extLst>
              <a:ext uri="{FF2B5EF4-FFF2-40B4-BE49-F238E27FC236}">
                <a16:creationId xmlns:a16="http://schemas.microsoft.com/office/drawing/2014/main" id="{1BEC5F60-EAB8-94D8-4795-AC92735A02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1" t="28590" r="18915" b="27616"/>
          <a:stretch/>
        </p:blipFill>
        <p:spPr bwMode="auto">
          <a:xfrm>
            <a:off x="9153120" y="1870689"/>
            <a:ext cx="807497" cy="53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Arduino UNO] 아두이노 우노 R3 - Capstonemall">
            <a:extLst>
              <a:ext uri="{FF2B5EF4-FFF2-40B4-BE49-F238E27FC236}">
                <a16:creationId xmlns:a16="http://schemas.microsoft.com/office/drawing/2014/main" id="{69AAA05D-9CD9-3784-B770-7B10C285D5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1" t="28590" r="18915" b="27616"/>
          <a:stretch/>
        </p:blipFill>
        <p:spPr bwMode="auto">
          <a:xfrm>
            <a:off x="10754388" y="2275199"/>
            <a:ext cx="807497" cy="53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아두이노 - 온습도센서 : 네이버 블로그">
            <a:extLst>
              <a:ext uri="{FF2B5EF4-FFF2-40B4-BE49-F238E27FC236}">
                <a16:creationId xmlns:a16="http://schemas.microsoft.com/office/drawing/2014/main" id="{8DB9A20F-EAE9-512C-9620-C505D92A0E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6543025" y="2021319"/>
            <a:ext cx="665349" cy="440075"/>
          </a:xfrm>
          <a:prstGeom prst="rect">
            <a:avLst/>
          </a:prstGeom>
          <a:noFill/>
        </p:spPr>
      </p:pic>
      <p:pic>
        <p:nvPicPr>
          <p:cNvPr id="12" name="Picture 8" descr="조도센서의 특징">
            <a:extLst>
              <a:ext uri="{FF2B5EF4-FFF2-40B4-BE49-F238E27FC236}">
                <a16:creationId xmlns:a16="http://schemas.microsoft.com/office/drawing/2014/main" id="{129B6032-639F-0BEF-8590-482D02724E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7797678" y="1477538"/>
            <a:ext cx="612636" cy="440075"/>
          </a:xfrm>
          <a:prstGeom prst="rect">
            <a:avLst/>
          </a:prstGeom>
          <a:noFill/>
        </p:spPr>
      </p:pic>
      <p:pic>
        <p:nvPicPr>
          <p:cNvPr id="13" name="Picture 6" descr="W41 물 유량센서 플로우메타 아두이노 측정 YF-S201 - 인터파크 쇼핑">
            <a:extLst>
              <a:ext uri="{FF2B5EF4-FFF2-40B4-BE49-F238E27FC236}">
                <a16:creationId xmlns:a16="http://schemas.microsoft.com/office/drawing/2014/main" id="{784B2446-D2AF-1884-93E5-BD008CECE2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9317830" y="1450731"/>
            <a:ext cx="517316" cy="456218"/>
          </a:xfrm>
          <a:prstGeom prst="rect">
            <a:avLst/>
          </a:prstGeom>
          <a:noFill/>
        </p:spPr>
      </p:pic>
      <p:pic>
        <p:nvPicPr>
          <p:cNvPr id="1034" name="Picture 10" descr="토양 습도 센서(스크류 단자 포함) - SparkFun | Mouser">
            <a:extLst>
              <a:ext uri="{FF2B5EF4-FFF2-40B4-BE49-F238E27FC236}">
                <a16:creationId xmlns:a16="http://schemas.microsoft.com/office/drawing/2014/main" id="{05B594C0-1221-2881-4AC4-B11C37147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680" y="1849752"/>
            <a:ext cx="664984" cy="44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A77534B-3C82-302F-3160-8E7AFD1A421C}"/>
              </a:ext>
            </a:extLst>
          </p:cNvPr>
          <p:cNvCxnSpPr>
            <a:cxnSpLocks/>
          </p:cNvCxnSpPr>
          <p:nvPr/>
        </p:nvCxnSpPr>
        <p:spPr>
          <a:xfrm>
            <a:off x="7252260" y="3005753"/>
            <a:ext cx="1228776" cy="6993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8E3AFB5-4B96-62FE-2932-4C5131456246}"/>
              </a:ext>
            </a:extLst>
          </p:cNvPr>
          <p:cNvCxnSpPr>
            <a:cxnSpLocks/>
          </p:cNvCxnSpPr>
          <p:nvPr/>
        </p:nvCxnSpPr>
        <p:spPr>
          <a:xfrm>
            <a:off x="8180515" y="2481825"/>
            <a:ext cx="658665" cy="10927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061E9A5-A874-2762-C300-6E6B61F65351}"/>
              </a:ext>
            </a:extLst>
          </p:cNvPr>
          <p:cNvCxnSpPr>
            <a:cxnSpLocks/>
          </p:cNvCxnSpPr>
          <p:nvPr/>
        </p:nvCxnSpPr>
        <p:spPr>
          <a:xfrm flipH="1">
            <a:off x="9408689" y="2481825"/>
            <a:ext cx="178130" cy="10927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7ECD572-4248-C8C5-151B-E937DB27A31B}"/>
              </a:ext>
            </a:extLst>
          </p:cNvPr>
          <p:cNvCxnSpPr>
            <a:cxnSpLocks/>
          </p:cNvCxnSpPr>
          <p:nvPr/>
        </p:nvCxnSpPr>
        <p:spPr>
          <a:xfrm flipH="1">
            <a:off x="9918347" y="2863049"/>
            <a:ext cx="993718" cy="7499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nRF24L01모듈을 이용해서 단방향 통신해보기[아두이노 강좌] : 네이버 블로그">
            <a:extLst>
              <a:ext uri="{FF2B5EF4-FFF2-40B4-BE49-F238E27FC236}">
                <a16:creationId xmlns:a16="http://schemas.microsoft.com/office/drawing/2014/main" id="{E0B15E50-86FB-E08C-5E9A-3A66589CE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684" y="2514376"/>
            <a:ext cx="738335" cy="6859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RF24L01 Module Pinout, Features, Circuit &amp; Datasheet">
            <a:extLst>
              <a:ext uri="{FF2B5EF4-FFF2-40B4-BE49-F238E27FC236}">
                <a16:creationId xmlns:a16="http://schemas.microsoft.com/office/drawing/2014/main" id="{6661FE6D-C45C-1D03-B1C4-4D74848DD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456" y="1570654"/>
            <a:ext cx="2345708" cy="143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4978A58-3D94-DC0B-5720-282188DA2351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b="3957"/>
          <a:stretch/>
        </p:blipFill>
        <p:spPr>
          <a:xfrm>
            <a:off x="8599204" y="5445580"/>
            <a:ext cx="1107832" cy="82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9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557400" y="340624"/>
            <a:ext cx="51887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/>
              </a:rPr>
              <a:t>문제 </a:t>
            </a:r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/>
              </a:rPr>
              <a:t>2. </a:t>
            </a:r>
            <a:r>
              <a:rPr lang="ko-KR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/>
              </a:rPr>
              <a:t>급수 장치 작동 상태</a:t>
            </a:r>
          </a:p>
        </p:txBody>
      </p:sp>
      <p:pic>
        <p:nvPicPr>
          <p:cNvPr id="2050" name="Picture 2" descr="시설농가 '물 부족' 걱정 덜어줄 수막재배시스템…전국 보급 코앞 | 아주경제">
            <a:extLst>
              <a:ext uri="{FF2B5EF4-FFF2-40B4-BE49-F238E27FC236}">
                <a16:creationId xmlns:a16="http://schemas.microsoft.com/office/drawing/2014/main" id="{2E34EA48-2BFC-3A86-37AC-EB6F4B65E6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6" t="16401" r="10810"/>
          <a:stretch/>
        </p:blipFill>
        <p:spPr bwMode="auto">
          <a:xfrm>
            <a:off x="557400" y="1083176"/>
            <a:ext cx="4022994" cy="213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378E6C-DE95-C809-619C-9D042F441E45}"/>
              </a:ext>
            </a:extLst>
          </p:cNvPr>
          <p:cNvSpPr txBox="1"/>
          <p:nvPr/>
        </p:nvSpPr>
        <p:spPr>
          <a:xfrm>
            <a:off x="4816449" y="1313937"/>
            <a:ext cx="6935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급수 제어 명령 </a:t>
            </a:r>
            <a:r>
              <a:rPr lang="en-US" altLang="ko-KR" sz="2000" dirty="0"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ym typeface="Wingdings" panose="05000000000000000000" pitchFamily="2" charset="2"/>
              </a:rPr>
              <a:t>지하수 모터작동 </a:t>
            </a:r>
            <a:r>
              <a:rPr lang="en-US" altLang="ko-KR" sz="2000" dirty="0"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ym typeface="Wingdings" panose="05000000000000000000" pitchFamily="2" charset="2"/>
              </a:rPr>
              <a:t>급수 파이프 </a:t>
            </a:r>
            <a:r>
              <a:rPr lang="en-US" altLang="ko-KR" sz="2000" dirty="0"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ym typeface="Wingdings" panose="05000000000000000000" pitchFamily="2" charset="2"/>
              </a:rPr>
              <a:t>급수</a:t>
            </a:r>
            <a:r>
              <a:rPr lang="en-US" altLang="ko-KR" sz="2000" dirty="0">
                <a:sym typeface="Wingdings" panose="05000000000000000000" pitchFamily="2" charset="2"/>
              </a:rPr>
              <a:t> </a:t>
            </a:r>
            <a:r>
              <a:rPr lang="ko-KR" altLang="en-US" sz="2000" dirty="0"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sym typeface="Wingdings" panose="05000000000000000000" pitchFamily="2" charset="2"/>
              </a:rPr>
              <a:t>  </a:t>
            </a:r>
            <a:endParaRPr lang="ko-KR" altLang="en-US" sz="2000" dirty="0"/>
          </a:p>
        </p:txBody>
      </p:sp>
      <p:pic>
        <p:nvPicPr>
          <p:cNvPr id="4" name="Picture 2" descr="Free icons for Unity &amp; Unity Hub on Mac! (images attached) : r/Unity3D">
            <a:extLst>
              <a:ext uri="{FF2B5EF4-FFF2-40B4-BE49-F238E27FC236}">
                <a16:creationId xmlns:a16="http://schemas.microsoft.com/office/drawing/2014/main" id="{078561E2-E848-926F-95E4-74DA83B8D9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299338" y="2289376"/>
            <a:ext cx="716643" cy="680226"/>
          </a:xfrm>
          <a:prstGeom prst="rect">
            <a:avLst/>
          </a:prstGeom>
          <a:noFill/>
        </p:spPr>
      </p:pic>
      <p:pic>
        <p:nvPicPr>
          <p:cNvPr id="6" name="Picture 2" descr="Free icons for Unity &amp; Unity Hub on Mac! (images attached) : r/Unity3D">
            <a:extLst>
              <a:ext uri="{FF2B5EF4-FFF2-40B4-BE49-F238E27FC236}">
                <a16:creationId xmlns:a16="http://schemas.microsoft.com/office/drawing/2014/main" id="{B589A8EF-5A4D-A93F-CC98-876AF28465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752804" y="2289376"/>
            <a:ext cx="716643" cy="680226"/>
          </a:xfrm>
          <a:prstGeom prst="rect">
            <a:avLst/>
          </a:prstGeom>
          <a:noFill/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730315A-6827-4C02-2483-F9AB7E0E9469}"/>
              </a:ext>
            </a:extLst>
          </p:cNvPr>
          <p:cNvCxnSpPr>
            <a:cxnSpLocks/>
          </p:cNvCxnSpPr>
          <p:nvPr/>
        </p:nvCxnSpPr>
        <p:spPr>
          <a:xfrm flipV="1">
            <a:off x="5657659" y="1713229"/>
            <a:ext cx="0" cy="5528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0404200-27E1-287A-5F84-3EED0E1189E4}"/>
              </a:ext>
            </a:extLst>
          </p:cNvPr>
          <p:cNvCxnSpPr>
            <a:cxnSpLocks/>
          </p:cNvCxnSpPr>
          <p:nvPr/>
        </p:nvCxnSpPr>
        <p:spPr>
          <a:xfrm>
            <a:off x="10104268" y="1736489"/>
            <a:ext cx="0" cy="55288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0C2F9D0-1553-0FB5-358D-5215BD3E4E24}"/>
              </a:ext>
            </a:extLst>
          </p:cNvPr>
          <p:cNvSpPr txBox="1"/>
          <p:nvPr/>
        </p:nvSpPr>
        <p:spPr>
          <a:xfrm>
            <a:off x="5758646" y="1856803"/>
            <a:ext cx="716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송신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A87ABB-674C-38FB-0AE8-E84AC9EF11F7}"/>
              </a:ext>
            </a:extLst>
          </p:cNvPr>
          <p:cNvSpPr txBox="1"/>
          <p:nvPr/>
        </p:nvSpPr>
        <p:spPr>
          <a:xfrm>
            <a:off x="5221069" y="2848177"/>
            <a:ext cx="8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Unity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7D7B85-D148-BB25-8300-E31D42C3F5BC}"/>
              </a:ext>
            </a:extLst>
          </p:cNvPr>
          <p:cNvSpPr txBox="1"/>
          <p:nvPr/>
        </p:nvSpPr>
        <p:spPr>
          <a:xfrm>
            <a:off x="9674535" y="2848177"/>
            <a:ext cx="8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Unity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2D8917-ACE2-F7D5-FF8B-89285AC4D2D5}"/>
              </a:ext>
            </a:extLst>
          </p:cNvPr>
          <p:cNvSpPr txBox="1"/>
          <p:nvPr/>
        </p:nvSpPr>
        <p:spPr>
          <a:xfrm>
            <a:off x="10189392" y="1826811"/>
            <a:ext cx="716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수신</a:t>
            </a:r>
          </a:p>
        </p:txBody>
      </p:sp>
      <p:pic>
        <p:nvPicPr>
          <p:cNvPr id="14" name="Picture 6" descr="W41 물 유량센서 플로우메타 아두이노 측정 YF-S201 - 인터파크 쇼핑">
            <a:extLst>
              <a:ext uri="{FF2B5EF4-FFF2-40B4-BE49-F238E27FC236}">
                <a16:creationId xmlns:a16="http://schemas.microsoft.com/office/drawing/2014/main" id="{707A57E8-00FA-C7F5-F97C-9479DB28CB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9411220" y="1769917"/>
            <a:ext cx="517316" cy="456218"/>
          </a:xfrm>
          <a:prstGeom prst="rect">
            <a:avLst/>
          </a:prstGeom>
          <a:noFill/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DF29645D-BEFD-E2BB-A2AC-C09D8623B9AA}"/>
              </a:ext>
            </a:extLst>
          </p:cNvPr>
          <p:cNvSpPr/>
          <p:nvPr/>
        </p:nvSpPr>
        <p:spPr>
          <a:xfrm>
            <a:off x="6968382" y="1184061"/>
            <a:ext cx="1989664" cy="617349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56C635-231F-8721-9AE8-F0DD373952A2}"/>
              </a:ext>
            </a:extLst>
          </p:cNvPr>
          <p:cNvSpPr txBox="1"/>
          <p:nvPr/>
        </p:nvSpPr>
        <p:spPr>
          <a:xfrm>
            <a:off x="6725809" y="1998026"/>
            <a:ext cx="2521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모터가 지하수를 끌어 올리는 데 시간이 걸림</a:t>
            </a:r>
          </a:p>
        </p:txBody>
      </p:sp>
      <p:pic>
        <p:nvPicPr>
          <p:cNvPr id="2052" name="Picture 4" descr="일반인은 모른다(4탄) 심정용(지하수) 수중 펌프 자가설치 방법, 케이블일체형 수증모터, 펌프 세트 MP500 | 인생을즐기자  Lifejoy - YouTube">
            <a:extLst>
              <a:ext uri="{FF2B5EF4-FFF2-40B4-BE49-F238E27FC236}">
                <a16:creationId xmlns:a16="http://schemas.microsoft.com/office/drawing/2014/main" id="{85E8B986-F93A-1686-D047-E50D100DF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00" y="4295292"/>
            <a:ext cx="3187056" cy="179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C9294000-AF68-FDC2-501F-C8B765CDC539}"/>
              </a:ext>
            </a:extLst>
          </p:cNvPr>
          <p:cNvGrpSpPr/>
          <p:nvPr/>
        </p:nvGrpSpPr>
        <p:grpSpPr>
          <a:xfrm>
            <a:off x="3979091" y="4979733"/>
            <a:ext cx="424418" cy="424418"/>
            <a:chOff x="4206849" y="4514608"/>
            <a:chExt cx="1219200" cy="1219200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AB46DE25-F9E4-9B7E-2CC8-CB8A2499B602}"/>
                </a:ext>
              </a:extLst>
            </p:cNvPr>
            <p:cNvCxnSpPr/>
            <p:nvPr/>
          </p:nvCxnSpPr>
          <p:spPr>
            <a:xfrm>
              <a:off x="4206849" y="5124208"/>
              <a:ext cx="12192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A455324-5B5D-9BD0-460A-04C408012F2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206849" y="5124208"/>
              <a:ext cx="12192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27A4E3F-BCB1-7136-DD92-56DC29577A84}"/>
              </a:ext>
            </a:extLst>
          </p:cNvPr>
          <p:cNvSpPr txBox="1"/>
          <p:nvPr/>
        </p:nvSpPr>
        <p:spPr>
          <a:xfrm>
            <a:off x="1270394" y="3913954"/>
            <a:ext cx="176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급수 펌프 모터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55B703-1FA7-81E9-6D80-C64C1603C094}"/>
              </a:ext>
            </a:extLst>
          </p:cNvPr>
          <p:cNvSpPr txBox="1"/>
          <p:nvPr/>
        </p:nvSpPr>
        <p:spPr>
          <a:xfrm>
            <a:off x="4377291" y="4028473"/>
            <a:ext cx="2560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SEN0211</a:t>
            </a:r>
          </a:p>
          <a:p>
            <a:pPr algn="ctr"/>
            <a:r>
              <a:rPr lang="en-US" altLang="ko-KR" b="1" dirty="0"/>
              <a:t>(AC</a:t>
            </a:r>
            <a:r>
              <a:rPr lang="ko-KR" altLang="en-US" b="1" dirty="0"/>
              <a:t>전류센서</a:t>
            </a:r>
            <a:r>
              <a:rPr lang="en-US" altLang="ko-KR" b="1" dirty="0"/>
              <a:t>)</a:t>
            </a:r>
            <a:r>
              <a:rPr lang="ko-KR" altLang="en-US" b="1" dirty="0"/>
              <a:t> 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5F5CFBF2-7806-3DDB-5D8C-2A1226DD2A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85" b="53959"/>
          <a:stretch/>
        </p:blipFill>
        <p:spPr bwMode="auto">
          <a:xfrm>
            <a:off x="7244499" y="3775361"/>
            <a:ext cx="2553076" cy="171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D2C15C4-84A3-4FDB-7FE6-1478A3745EC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9224" t="25152" r="11236" b="13417"/>
          <a:stretch/>
        </p:blipFill>
        <p:spPr>
          <a:xfrm>
            <a:off x="9140828" y="5052065"/>
            <a:ext cx="2579786" cy="94650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97E9294-359C-155F-F314-1D254FAB1D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55874" y="3687998"/>
            <a:ext cx="2296179" cy="13640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4459D0E-BAA2-45BE-C664-FCEE8B12187E}"/>
              </a:ext>
            </a:extLst>
          </p:cNvPr>
          <p:cNvSpPr txBox="1"/>
          <p:nvPr/>
        </p:nvSpPr>
        <p:spPr>
          <a:xfrm>
            <a:off x="7890101" y="3402934"/>
            <a:ext cx="956734" cy="376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전류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8C57215-74C3-6DEB-04DF-5B3FA2D9E1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8" t="32461" r="12180" b="30482"/>
          <a:stretch/>
        </p:blipFill>
        <p:spPr bwMode="auto">
          <a:xfrm>
            <a:off x="4510858" y="4671518"/>
            <a:ext cx="2363875" cy="94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A6183EC-6CD3-8C3F-A4AC-E7BC72AC030D}"/>
              </a:ext>
            </a:extLst>
          </p:cNvPr>
          <p:cNvSpPr txBox="1"/>
          <p:nvPr/>
        </p:nvSpPr>
        <p:spPr>
          <a:xfrm>
            <a:off x="9991080" y="3477770"/>
            <a:ext cx="956734" cy="376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유량</a:t>
            </a:r>
          </a:p>
        </p:txBody>
      </p:sp>
    </p:spTree>
    <p:extLst>
      <p:ext uri="{BB962C8B-B14F-4D97-AF65-F5344CB8AC3E}">
        <p14:creationId xmlns:p14="http://schemas.microsoft.com/office/powerpoint/2010/main" val="335182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557400" y="340624"/>
            <a:ext cx="51887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/>
              </a:rPr>
              <a:t>문제 </a:t>
            </a:r>
            <a:r>
              <a:rPr lang="en-US" altLang="ko-KR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/>
              </a:rPr>
              <a:t>3. </a:t>
            </a:r>
            <a:r>
              <a:rPr lang="ko-KR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/>
              </a:rPr>
              <a:t>개폐기 작동 상태</a:t>
            </a:r>
          </a:p>
        </p:txBody>
      </p:sp>
      <p:pic>
        <p:nvPicPr>
          <p:cNvPr id="2" name="Picture 2" descr="하우스 자동개폐기 제작 했던 판넬 입니다. - 기술랩">
            <a:extLst>
              <a:ext uri="{FF2B5EF4-FFF2-40B4-BE49-F238E27FC236}">
                <a16:creationId xmlns:a16="http://schemas.microsoft.com/office/drawing/2014/main" id="{45598DA5-EA2A-5F6F-D94E-CE62E24F8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99" y="1520496"/>
            <a:ext cx="3498133" cy="270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9401E9-8077-5A38-A1F0-F507D143185A}"/>
              </a:ext>
            </a:extLst>
          </p:cNvPr>
          <p:cNvSpPr txBox="1"/>
          <p:nvPr/>
        </p:nvSpPr>
        <p:spPr>
          <a:xfrm>
            <a:off x="4732867" y="1473200"/>
            <a:ext cx="64939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전류계를 이용하여 모터의 토크 계산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2. </a:t>
            </a:r>
            <a:r>
              <a:rPr lang="ko-KR" altLang="en-US" sz="2400" dirty="0"/>
              <a:t>가속도계를 이용한 모터의 진동수 측정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3. </a:t>
            </a:r>
            <a:r>
              <a:rPr lang="ko-KR" altLang="en-US" sz="2400" dirty="0"/>
              <a:t>광학 센서 사용</a:t>
            </a:r>
          </a:p>
        </p:txBody>
      </p:sp>
    </p:spTree>
    <p:extLst>
      <p:ext uri="{BB962C8B-B14F-4D97-AF65-F5344CB8AC3E}">
        <p14:creationId xmlns:p14="http://schemas.microsoft.com/office/powerpoint/2010/main" val="410538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1170</TotalTime>
  <Words>533</Words>
  <Application>Microsoft Office PowerPoint</Application>
  <PresentationFormat>와이드스크린</PresentationFormat>
  <Paragraphs>173</Paragraphs>
  <Slides>20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맑은 고딕</vt:lpstr>
      <vt:lpstr>Wingdings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유진</dc:creator>
  <cp:lastModifiedBy>ByeongJun Jeong</cp:lastModifiedBy>
  <cp:revision>44</cp:revision>
  <dcterms:created xsi:type="dcterms:W3CDTF">2020-01-03T14:16:53Z</dcterms:created>
  <dcterms:modified xsi:type="dcterms:W3CDTF">2024-09-09T21:57:27Z</dcterms:modified>
</cp:coreProperties>
</file>